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65" r:id="rId5"/>
    <p:sldId id="277" r:id="rId6"/>
    <p:sldId id="278" r:id="rId7"/>
    <p:sldId id="273" r:id="rId8"/>
    <p:sldId id="272" r:id="rId9"/>
    <p:sldId id="274" r:id="rId10"/>
    <p:sldId id="285" r:id="rId11"/>
    <p:sldId id="280" r:id="rId12"/>
    <p:sldId id="281" r:id="rId13"/>
    <p:sldId id="279" r:id="rId14"/>
    <p:sldId id="284" r:id="rId15"/>
    <p:sldId id="283"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EE2D24"/>
    <a:srgbClr val="DE251A"/>
    <a:srgbClr val="EF342B"/>
    <a:srgbClr val="EB49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B72EB-8071-FE8E-1B64-8F84068BFB68}" v="1" dt="2024-11-12T14:51:12.7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D8D7B1-2F70-45E8-A6C2-D8D8CD146881}" type="datetimeFigureOut">
              <a:rPr lang="en-GB" smtClean="0"/>
              <a:t>12/11/2024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A38543-8E54-4F82-8240-7945C4B3DDA3}" type="slidenum">
              <a:rPr lang="en-GB" smtClean="0"/>
              <a:t>‹#›</a:t>
            </a:fld>
            <a:endParaRPr lang="en-GB"/>
          </a:p>
        </p:txBody>
      </p:sp>
    </p:spTree>
    <p:extLst>
      <p:ext uri="{BB962C8B-B14F-4D97-AF65-F5344CB8AC3E}">
        <p14:creationId xmlns:p14="http://schemas.microsoft.com/office/powerpoint/2010/main" val="4694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a:p>
            <a:endParaRPr lang="en-GB"/>
          </a:p>
        </p:txBody>
      </p:sp>
      <p:sp>
        <p:nvSpPr>
          <p:cNvPr id="4" name="Slide Number Placeholder 3"/>
          <p:cNvSpPr>
            <a:spLocks noGrp="1"/>
          </p:cNvSpPr>
          <p:nvPr>
            <p:ph type="sldNum" sz="quarter" idx="5"/>
          </p:nvPr>
        </p:nvSpPr>
        <p:spPr/>
        <p:txBody>
          <a:bodyPr/>
          <a:lstStyle/>
          <a:p>
            <a:fld id="{10A38543-8E54-4F82-8240-7945C4B3DDA3}" type="slidenum">
              <a:rPr lang="en-GB" smtClean="0"/>
              <a:t>1</a:t>
            </a:fld>
            <a:endParaRPr lang="en-GB"/>
          </a:p>
        </p:txBody>
      </p:sp>
    </p:spTree>
    <p:extLst>
      <p:ext uri="{BB962C8B-B14F-4D97-AF65-F5344CB8AC3E}">
        <p14:creationId xmlns:p14="http://schemas.microsoft.com/office/powerpoint/2010/main" val="2090375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A38543-8E54-4F82-8240-7945C4B3DDA3}" type="slidenum">
              <a:rPr lang="en-GB" smtClean="0"/>
              <a:t>10</a:t>
            </a:fld>
            <a:endParaRPr lang="en-GB"/>
          </a:p>
        </p:txBody>
      </p:sp>
    </p:spTree>
    <p:extLst>
      <p:ext uri="{BB962C8B-B14F-4D97-AF65-F5344CB8AC3E}">
        <p14:creationId xmlns:p14="http://schemas.microsoft.com/office/powerpoint/2010/main" val="4824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A38543-8E54-4F82-8240-7945C4B3DDA3}" type="slidenum">
              <a:rPr lang="en-GB" smtClean="0"/>
              <a:t>11</a:t>
            </a:fld>
            <a:endParaRPr lang="en-GB"/>
          </a:p>
        </p:txBody>
      </p:sp>
    </p:spTree>
    <p:extLst>
      <p:ext uri="{BB962C8B-B14F-4D97-AF65-F5344CB8AC3E}">
        <p14:creationId xmlns:p14="http://schemas.microsoft.com/office/powerpoint/2010/main" val="1614655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a:p>
        </p:txBody>
      </p:sp>
      <p:sp>
        <p:nvSpPr>
          <p:cNvPr id="4" name="Slide Number Placeholder 3"/>
          <p:cNvSpPr>
            <a:spLocks noGrp="1"/>
          </p:cNvSpPr>
          <p:nvPr>
            <p:ph type="sldNum" sz="quarter" idx="5"/>
          </p:nvPr>
        </p:nvSpPr>
        <p:spPr/>
        <p:txBody>
          <a:bodyPr/>
          <a:lstStyle/>
          <a:p>
            <a:fld id="{10A38543-8E54-4F82-8240-7945C4B3DDA3}" type="slidenum">
              <a:rPr lang="en-GB" smtClean="0"/>
              <a:t>12</a:t>
            </a:fld>
            <a:endParaRPr lang="en-GB"/>
          </a:p>
        </p:txBody>
      </p:sp>
    </p:spTree>
    <p:extLst>
      <p:ext uri="{BB962C8B-B14F-4D97-AF65-F5344CB8AC3E}">
        <p14:creationId xmlns:p14="http://schemas.microsoft.com/office/powerpoint/2010/main" val="2379154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kern="100"/>
          </a:p>
        </p:txBody>
      </p:sp>
      <p:sp>
        <p:nvSpPr>
          <p:cNvPr id="4" name="Slide Number Placeholder 3"/>
          <p:cNvSpPr>
            <a:spLocks noGrp="1"/>
          </p:cNvSpPr>
          <p:nvPr>
            <p:ph type="sldNum" sz="quarter" idx="5"/>
          </p:nvPr>
        </p:nvSpPr>
        <p:spPr/>
        <p:txBody>
          <a:bodyPr/>
          <a:lstStyle/>
          <a:p>
            <a:fld id="{10A38543-8E54-4F82-8240-7945C4B3DDA3}" type="slidenum">
              <a:rPr lang="en-GB" smtClean="0"/>
              <a:t>13</a:t>
            </a:fld>
            <a:endParaRPr lang="en-GB"/>
          </a:p>
        </p:txBody>
      </p:sp>
    </p:spTree>
    <p:extLst>
      <p:ext uri="{BB962C8B-B14F-4D97-AF65-F5344CB8AC3E}">
        <p14:creationId xmlns:p14="http://schemas.microsoft.com/office/powerpoint/2010/main" val="833991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p:txBody>
      </p:sp>
      <p:sp>
        <p:nvSpPr>
          <p:cNvPr id="4" name="Slide Number Placeholder 3"/>
          <p:cNvSpPr>
            <a:spLocks noGrp="1"/>
          </p:cNvSpPr>
          <p:nvPr>
            <p:ph type="sldNum" sz="quarter" idx="5"/>
          </p:nvPr>
        </p:nvSpPr>
        <p:spPr/>
        <p:txBody>
          <a:bodyPr/>
          <a:lstStyle/>
          <a:p>
            <a:fld id="{10A38543-8E54-4F82-8240-7945C4B3DDA3}" type="slidenum">
              <a:rPr lang="en-GB" smtClean="0"/>
              <a:t>2</a:t>
            </a:fld>
            <a:endParaRPr lang="en-GB"/>
          </a:p>
        </p:txBody>
      </p:sp>
    </p:spTree>
    <p:extLst>
      <p:ext uri="{BB962C8B-B14F-4D97-AF65-F5344CB8AC3E}">
        <p14:creationId xmlns:p14="http://schemas.microsoft.com/office/powerpoint/2010/main" val="4134882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10A38543-8E54-4F82-8240-7945C4B3DDA3}" type="slidenum">
              <a:rPr lang="en-GB" smtClean="0"/>
              <a:t>3</a:t>
            </a:fld>
            <a:endParaRPr lang="en-GB"/>
          </a:p>
        </p:txBody>
      </p:sp>
    </p:spTree>
    <p:extLst>
      <p:ext uri="{BB962C8B-B14F-4D97-AF65-F5344CB8AC3E}">
        <p14:creationId xmlns:p14="http://schemas.microsoft.com/office/powerpoint/2010/main" val="2258333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i="1">
              <a:solidFill>
                <a:srgbClr val="000000"/>
              </a:solidFill>
              <a:latin typeface="Aptos" panose="02110004020202020204"/>
              <a:ea typeface="Roboto Slab" pitchFamily="2" charset="0"/>
              <a:cs typeface="Roboto Slab" pitchFamily="2" charset="0"/>
            </a:endParaRPr>
          </a:p>
          <a:p>
            <a:endParaRPr lang="en-GB">
              <a:solidFill>
                <a:srgbClr val="343B30"/>
              </a:solidFill>
              <a:latin typeface="Roboto Slab" pitchFamily="2" charset="0"/>
              <a:ea typeface="Roboto Slab" pitchFamily="2" charset="0"/>
              <a:cs typeface="Roboto Slab" pitchFamily="2" charset="0"/>
            </a:endParaRPr>
          </a:p>
        </p:txBody>
      </p:sp>
      <p:sp>
        <p:nvSpPr>
          <p:cNvPr id="4" name="Slide Number Placeholder 3"/>
          <p:cNvSpPr>
            <a:spLocks noGrp="1"/>
          </p:cNvSpPr>
          <p:nvPr>
            <p:ph type="sldNum" sz="quarter" idx="5"/>
          </p:nvPr>
        </p:nvSpPr>
        <p:spPr/>
        <p:txBody>
          <a:bodyPr/>
          <a:lstStyle/>
          <a:p>
            <a:fld id="{10A38543-8E54-4F82-8240-7945C4B3DDA3}" type="slidenum">
              <a:rPr lang="en-GB" smtClean="0"/>
              <a:t>4</a:t>
            </a:fld>
            <a:endParaRPr lang="en-GB"/>
          </a:p>
        </p:txBody>
      </p:sp>
    </p:spTree>
    <p:extLst>
      <p:ext uri="{BB962C8B-B14F-4D97-AF65-F5344CB8AC3E}">
        <p14:creationId xmlns:p14="http://schemas.microsoft.com/office/powerpoint/2010/main" val="2951505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10A38543-8E54-4F82-8240-7945C4B3DDA3}" type="slidenum">
              <a:rPr lang="en-GB" smtClean="0"/>
              <a:t>5</a:t>
            </a:fld>
            <a:endParaRPr lang="en-GB"/>
          </a:p>
        </p:txBody>
      </p:sp>
    </p:spTree>
    <p:extLst>
      <p:ext uri="{BB962C8B-B14F-4D97-AF65-F5344CB8AC3E}">
        <p14:creationId xmlns:p14="http://schemas.microsoft.com/office/powerpoint/2010/main" val="1069906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A38543-8E54-4F82-8240-7945C4B3DDA3}" type="slidenum">
              <a:rPr lang="en-GB" smtClean="0"/>
              <a:t>6</a:t>
            </a:fld>
            <a:endParaRPr lang="en-GB"/>
          </a:p>
        </p:txBody>
      </p:sp>
    </p:spTree>
    <p:extLst>
      <p:ext uri="{BB962C8B-B14F-4D97-AF65-F5344CB8AC3E}">
        <p14:creationId xmlns:p14="http://schemas.microsoft.com/office/powerpoint/2010/main" val="1840054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A38543-8E54-4F82-8240-7945C4B3DDA3}" type="slidenum">
              <a:rPr lang="en-GB" smtClean="0"/>
              <a:t>7</a:t>
            </a:fld>
            <a:endParaRPr lang="en-GB"/>
          </a:p>
        </p:txBody>
      </p:sp>
    </p:spTree>
    <p:extLst>
      <p:ext uri="{BB962C8B-B14F-4D97-AF65-F5344CB8AC3E}">
        <p14:creationId xmlns:p14="http://schemas.microsoft.com/office/powerpoint/2010/main" val="2590113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A38543-8E54-4F82-8240-7945C4B3DDA3}" type="slidenum">
              <a:rPr lang="en-GB" smtClean="0"/>
              <a:t>8</a:t>
            </a:fld>
            <a:endParaRPr lang="en-GB"/>
          </a:p>
        </p:txBody>
      </p:sp>
    </p:spTree>
    <p:extLst>
      <p:ext uri="{BB962C8B-B14F-4D97-AF65-F5344CB8AC3E}">
        <p14:creationId xmlns:p14="http://schemas.microsoft.com/office/powerpoint/2010/main" val="3802427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10A38543-8E54-4F82-8240-7945C4B3DDA3}" type="slidenum">
              <a:rPr lang="en-GB" smtClean="0"/>
              <a:t>9</a:t>
            </a:fld>
            <a:endParaRPr lang="en-GB"/>
          </a:p>
        </p:txBody>
      </p:sp>
    </p:spTree>
    <p:extLst>
      <p:ext uri="{BB962C8B-B14F-4D97-AF65-F5344CB8AC3E}">
        <p14:creationId xmlns:p14="http://schemas.microsoft.com/office/powerpoint/2010/main" val="1953525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B99CD-AF48-1537-CAF8-DB137B67E1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3AA935-8E7A-F4A0-F72D-E4121D3272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F4EFA0B-0220-6837-3203-663B911F9B1F}"/>
              </a:ext>
            </a:extLst>
          </p:cNvPr>
          <p:cNvSpPr>
            <a:spLocks noGrp="1"/>
          </p:cNvSpPr>
          <p:nvPr>
            <p:ph type="dt" sz="half" idx="10"/>
          </p:nvPr>
        </p:nvSpPr>
        <p:spPr/>
        <p:txBody>
          <a:bodyPr/>
          <a:lstStyle/>
          <a:p>
            <a:fld id="{AAAF8DCC-2CC5-497E-A546-72607E6E9595}" type="datetimeFigureOut">
              <a:rPr lang="en-GB" smtClean="0"/>
              <a:t>12/11/2024</a:t>
            </a:fld>
            <a:endParaRPr lang="en-GB"/>
          </a:p>
        </p:txBody>
      </p:sp>
      <p:sp>
        <p:nvSpPr>
          <p:cNvPr id="5" name="Footer Placeholder 4">
            <a:extLst>
              <a:ext uri="{FF2B5EF4-FFF2-40B4-BE49-F238E27FC236}">
                <a16:creationId xmlns:a16="http://schemas.microsoft.com/office/drawing/2014/main" id="{A070EAC3-7F14-FF73-8A97-61BA0F0240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8CA901-618F-2370-41AE-62FF824A427E}"/>
              </a:ext>
            </a:extLst>
          </p:cNvPr>
          <p:cNvSpPr>
            <a:spLocks noGrp="1"/>
          </p:cNvSpPr>
          <p:nvPr>
            <p:ph type="sldNum" sz="quarter" idx="12"/>
          </p:nvPr>
        </p:nvSpPr>
        <p:spPr/>
        <p:txBody>
          <a:bodyPr/>
          <a:lstStyle/>
          <a:p>
            <a:fld id="{346B3521-D3AE-4B69-8CD5-2B4F0DF554AE}" type="slidenum">
              <a:rPr lang="en-GB" smtClean="0"/>
              <a:t>‹#›</a:t>
            </a:fld>
            <a:endParaRPr lang="en-GB"/>
          </a:p>
        </p:txBody>
      </p:sp>
    </p:spTree>
    <p:extLst>
      <p:ext uri="{BB962C8B-B14F-4D97-AF65-F5344CB8AC3E}">
        <p14:creationId xmlns:p14="http://schemas.microsoft.com/office/powerpoint/2010/main" val="2623013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7DEE4-8D0E-EA82-F9EA-6CACC6E63D9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B63982-EEDC-80F2-3389-622E89BF3A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97D8CD-B4EE-34D7-FAB9-3EAB61EC4EC9}"/>
              </a:ext>
            </a:extLst>
          </p:cNvPr>
          <p:cNvSpPr>
            <a:spLocks noGrp="1"/>
          </p:cNvSpPr>
          <p:nvPr>
            <p:ph type="dt" sz="half" idx="10"/>
          </p:nvPr>
        </p:nvSpPr>
        <p:spPr/>
        <p:txBody>
          <a:bodyPr/>
          <a:lstStyle/>
          <a:p>
            <a:fld id="{AAAF8DCC-2CC5-497E-A546-72607E6E9595}" type="datetimeFigureOut">
              <a:rPr lang="en-GB" smtClean="0"/>
              <a:t>12/11/2024</a:t>
            </a:fld>
            <a:endParaRPr lang="en-GB"/>
          </a:p>
        </p:txBody>
      </p:sp>
      <p:sp>
        <p:nvSpPr>
          <p:cNvPr id="5" name="Footer Placeholder 4">
            <a:extLst>
              <a:ext uri="{FF2B5EF4-FFF2-40B4-BE49-F238E27FC236}">
                <a16:creationId xmlns:a16="http://schemas.microsoft.com/office/drawing/2014/main" id="{96148302-D0C3-9806-16BD-E0613EF296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97FE13-EE12-7440-3AEF-82FF5C0E058E}"/>
              </a:ext>
            </a:extLst>
          </p:cNvPr>
          <p:cNvSpPr>
            <a:spLocks noGrp="1"/>
          </p:cNvSpPr>
          <p:nvPr>
            <p:ph type="sldNum" sz="quarter" idx="12"/>
          </p:nvPr>
        </p:nvSpPr>
        <p:spPr/>
        <p:txBody>
          <a:bodyPr/>
          <a:lstStyle/>
          <a:p>
            <a:fld id="{346B3521-D3AE-4B69-8CD5-2B4F0DF554AE}" type="slidenum">
              <a:rPr lang="en-GB" smtClean="0"/>
              <a:t>‹#›</a:t>
            </a:fld>
            <a:endParaRPr lang="en-GB"/>
          </a:p>
        </p:txBody>
      </p:sp>
    </p:spTree>
    <p:extLst>
      <p:ext uri="{BB962C8B-B14F-4D97-AF65-F5344CB8AC3E}">
        <p14:creationId xmlns:p14="http://schemas.microsoft.com/office/powerpoint/2010/main" val="107031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4C612-6714-DB24-4AFB-01316266E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DE5F70-0A85-57F8-ED2E-60CC37EF4B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02D227-0C5B-631A-F51F-568E0DC76692}"/>
              </a:ext>
            </a:extLst>
          </p:cNvPr>
          <p:cNvSpPr>
            <a:spLocks noGrp="1"/>
          </p:cNvSpPr>
          <p:nvPr>
            <p:ph type="dt" sz="half" idx="10"/>
          </p:nvPr>
        </p:nvSpPr>
        <p:spPr/>
        <p:txBody>
          <a:bodyPr/>
          <a:lstStyle/>
          <a:p>
            <a:fld id="{AAAF8DCC-2CC5-497E-A546-72607E6E9595}" type="datetimeFigureOut">
              <a:rPr lang="en-GB" smtClean="0"/>
              <a:t>12/11/2024</a:t>
            </a:fld>
            <a:endParaRPr lang="en-GB"/>
          </a:p>
        </p:txBody>
      </p:sp>
      <p:sp>
        <p:nvSpPr>
          <p:cNvPr id="5" name="Footer Placeholder 4">
            <a:extLst>
              <a:ext uri="{FF2B5EF4-FFF2-40B4-BE49-F238E27FC236}">
                <a16:creationId xmlns:a16="http://schemas.microsoft.com/office/drawing/2014/main" id="{C239C3A0-D3AB-E351-FA74-2C6944B753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2A807D-0D5A-D9FF-0598-45815AC0F808}"/>
              </a:ext>
            </a:extLst>
          </p:cNvPr>
          <p:cNvSpPr>
            <a:spLocks noGrp="1"/>
          </p:cNvSpPr>
          <p:nvPr>
            <p:ph type="sldNum" sz="quarter" idx="12"/>
          </p:nvPr>
        </p:nvSpPr>
        <p:spPr/>
        <p:txBody>
          <a:bodyPr/>
          <a:lstStyle/>
          <a:p>
            <a:fld id="{346B3521-D3AE-4B69-8CD5-2B4F0DF554AE}" type="slidenum">
              <a:rPr lang="en-GB" smtClean="0"/>
              <a:t>‹#›</a:t>
            </a:fld>
            <a:endParaRPr lang="en-GB"/>
          </a:p>
        </p:txBody>
      </p:sp>
    </p:spTree>
    <p:extLst>
      <p:ext uri="{BB962C8B-B14F-4D97-AF65-F5344CB8AC3E}">
        <p14:creationId xmlns:p14="http://schemas.microsoft.com/office/powerpoint/2010/main" val="567066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51B18-7300-71D0-BCEB-FEDB79BC1C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7E0ADF-9794-3CA2-7F24-8117D9250E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C66F9C-C221-2425-88FA-29E8B4A8D2BA}"/>
              </a:ext>
            </a:extLst>
          </p:cNvPr>
          <p:cNvSpPr>
            <a:spLocks noGrp="1"/>
          </p:cNvSpPr>
          <p:nvPr>
            <p:ph type="dt" sz="half" idx="10"/>
          </p:nvPr>
        </p:nvSpPr>
        <p:spPr/>
        <p:txBody>
          <a:bodyPr/>
          <a:lstStyle/>
          <a:p>
            <a:fld id="{AAAF8DCC-2CC5-497E-A546-72607E6E9595}" type="datetimeFigureOut">
              <a:rPr lang="en-GB" smtClean="0"/>
              <a:t>12/11/2024</a:t>
            </a:fld>
            <a:endParaRPr lang="en-GB"/>
          </a:p>
        </p:txBody>
      </p:sp>
      <p:sp>
        <p:nvSpPr>
          <p:cNvPr id="5" name="Footer Placeholder 4">
            <a:extLst>
              <a:ext uri="{FF2B5EF4-FFF2-40B4-BE49-F238E27FC236}">
                <a16:creationId xmlns:a16="http://schemas.microsoft.com/office/drawing/2014/main" id="{2A9A38C7-60F8-853A-E7F4-29863EF986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EE2200-51C4-FD7F-AAF8-0AD712DC29BB}"/>
              </a:ext>
            </a:extLst>
          </p:cNvPr>
          <p:cNvSpPr>
            <a:spLocks noGrp="1"/>
          </p:cNvSpPr>
          <p:nvPr>
            <p:ph type="sldNum" sz="quarter" idx="12"/>
          </p:nvPr>
        </p:nvSpPr>
        <p:spPr/>
        <p:txBody>
          <a:bodyPr/>
          <a:lstStyle/>
          <a:p>
            <a:fld id="{346B3521-D3AE-4B69-8CD5-2B4F0DF554AE}" type="slidenum">
              <a:rPr lang="en-GB" smtClean="0"/>
              <a:t>‹#›</a:t>
            </a:fld>
            <a:endParaRPr lang="en-GB"/>
          </a:p>
        </p:txBody>
      </p:sp>
    </p:spTree>
    <p:extLst>
      <p:ext uri="{BB962C8B-B14F-4D97-AF65-F5344CB8AC3E}">
        <p14:creationId xmlns:p14="http://schemas.microsoft.com/office/powerpoint/2010/main" val="3316000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5207C-86BB-AB84-89EB-AACF675104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419D4E-20F7-68F2-65C1-B1C9B473ED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E3F86A-465F-0E6F-C4CC-E16EB5A86E7F}"/>
              </a:ext>
            </a:extLst>
          </p:cNvPr>
          <p:cNvSpPr>
            <a:spLocks noGrp="1"/>
          </p:cNvSpPr>
          <p:nvPr>
            <p:ph type="dt" sz="half" idx="10"/>
          </p:nvPr>
        </p:nvSpPr>
        <p:spPr/>
        <p:txBody>
          <a:bodyPr/>
          <a:lstStyle/>
          <a:p>
            <a:fld id="{AAAF8DCC-2CC5-497E-A546-72607E6E9595}" type="datetimeFigureOut">
              <a:rPr lang="en-GB" smtClean="0"/>
              <a:t>12/11/2024</a:t>
            </a:fld>
            <a:endParaRPr lang="en-GB"/>
          </a:p>
        </p:txBody>
      </p:sp>
      <p:sp>
        <p:nvSpPr>
          <p:cNvPr id="5" name="Footer Placeholder 4">
            <a:extLst>
              <a:ext uri="{FF2B5EF4-FFF2-40B4-BE49-F238E27FC236}">
                <a16:creationId xmlns:a16="http://schemas.microsoft.com/office/drawing/2014/main" id="{30E9DA4D-2551-4886-F6AB-4D4CED10BC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58FCA7-5EB3-96FD-CE9F-A6CFDFD6134F}"/>
              </a:ext>
            </a:extLst>
          </p:cNvPr>
          <p:cNvSpPr>
            <a:spLocks noGrp="1"/>
          </p:cNvSpPr>
          <p:nvPr>
            <p:ph type="sldNum" sz="quarter" idx="12"/>
          </p:nvPr>
        </p:nvSpPr>
        <p:spPr/>
        <p:txBody>
          <a:bodyPr/>
          <a:lstStyle/>
          <a:p>
            <a:fld id="{346B3521-D3AE-4B69-8CD5-2B4F0DF554AE}" type="slidenum">
              <a:rPr lang="en-GB" smtClean="0"/>
              <a:t>‹#›</a:t>
            </a:fld>
            <a:endParaRPr lang="en-GB"/>
          </a:p>
        </p:txBody>
      </p:sp>
    </p:spTree>
    <p:extLst>
      <p:ext uri="{BB962C8B-B14F-4D97-AF65-F5344CB8AC3E}">
        <p14:creationId xmlns:p14="http://schemas.microsoft.com/office/powerpoint/2010/main" val="2823881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42984-D873-1D8F-9931-86A35F33C9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308310-CB09-C923-2C7D-522A50E5E9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2C381F-1634-9BBA-A5CD-47805DD94A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2A6860-2B23-5C48-5251-F45D2CE1735D}"/>
              </a:ext>
            </a:extLst>
          </p:cNvPr>
          <p:cNvSpPr>
            <a:spLocks noGrp="1"/>
          </p:cNvSpPr>
          <p:nvPr>
            <p:ph type="dt" sz="half" idx="10"/>
          </p:nvPr>
        </p:nvSpPr>
        <p:spPr/>
        <p:txBody>
          <a:bodyPr/>
          <a:lstStyle/>
          <a:p>
            <a:fld id="{AAAF8DCC-2CC5-497E-A546-72607E6E9595}" type="datetimeFigureOut">
              <a:rPr lang="en-GB" smtClean="0"/>
              <a:t>12/11/2024</a:t>
            </a:fld>
            <a:endParaRPr lang="en-GB"/>
          </a:p>
        </p:txBody>
      </p:sp>
      <p:sp>
        <p:nvSpPr>
          <p:cNvPr id="6" name="Footer Placeholder 5">
            <a:extLst>
              <a:ext uri="{FF2B5EF4-FFF2-40B4-BE49-F238E27FC236}">
                <a16:creationId xmlns:a16="http://schemas.microsoft.com/office/drawing/2014/main" id="{E2B8A295-19C6-CFBC-CF61-4B1AB7A0F5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18A153-AC07-17F9-9E86-1854B57EC123}"/>
              </a:ext>
            </a:extLst>
          </p:cNvPr>
          <p:cNvSpPr>
            <a:spLocks noGrp="1"/>
          </p:cNvSpPr>
          <p:nvPr>
            <p:ph type="sldNum" sz="quarter" idx="12"/>
          </p:nvPr>
        </p:nvSpPr>
        <p:spPr/>
        <p:txBody>
          <a:bodyPr/>
          <a:lstStyle/>
          <a:p>
            <a:fld id="{346B3521-D3AE-4B69-8CD5-2B4F0DF554AE}" type="slidenum">
              <a:rPr lang="en-GB" smtClean="0"/>
              <a:t>‹#›</a:t>
            </a:fld>
            <a:endParaRPr lang="en-GB"/>
          </a:p>
        </p:txBody>
      </p:sp>
    </p:spTree>
    <p:extLst>
      <p:ext uri="{BB962C8B-B14F-4D97-AF65-F5344CB8AC3E}">
        <p14:creationId xmlns:p14="http://schemas.microsoft.com/office/powerpoint/2010/main" val="4019090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31A53-EDC1-70B5-E3B5-F43BF81DC55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845AA3-9157-3C0A-BD37-4F6B1AE5EB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840728-5EEF-1AF4-95B6-18B6505B10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5563E27-97EF-4771-A961-292D979A64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A1931F-1935-25DE-37C6-882DA854A7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B489009-8C01-2940-7459-E0C3463294C0}"/>
              </a:ext>
            </a:extLst>
          </p:cNvPr>
          <p:cNvSpPr>
            <a:spLocks noGrp="1"/>
          </p:cNvSpPr>
          <p:nvPr>
            <p:ph type="dt" sz="half" idx="10"/>
          </p:nvPr>
        </p:nvSpPr>
        <p:spPr/>
        <p:txBody>
          <a:bodyPr/>
          <a:lstStyle/>
          <a:p>
            <a:fld id="{AAAF8DCC-2CC5-497E-A546-72607E6E9595}" type="datetimeFigureOut">
              <a:rPr lang="en-GB" smtClean="0"/>
              <a:t>12/11/2024</a:t>
            </a:fld>
            <a:endParaRPr lang="en-GB"/>
          </a:p>
        </p:txBody>
      </p:sp>
      <p:sp>
        <p:nvSpPr>
          <p:cNvPr id="8" name="Footer Placeholder 7">
            <a:extLst>
              <a:ext uri="{FF2B5EF4-FFF2-40B4-BE49-F238E27FC236}">
                <a16:creationId xmlns:a16="http://schemas.microsoft.com/office/drawing/2014/main" id="{341150B7-43A1-BAFB-F64D-BCCC364A173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DD8D24E-E065-FE11-0F90-88A0E791FD04}"/>
              </a:ext>
            </a:extLst>
          </p:cNvPr>
          <p:cNvSpPr>
            <a:spLocks noGrp="1"/>
          </p:cNvSpPr>
          <p:nvPr>
            <p:ph type="sldNum" sz="quarter" idx="12"/>
          </p:nvPr>
        </p:nvSpPr>
        <p:spPr/>
        <p:txBody>
          <a:bodyPr/>
          <a:lstStyle/>
          <a:p>
            <a:fld id="{346B3521-D3AE-4B69-8CD5-2B4F0DF554AE}" type="slidenum">
              <a:rPr lang="en-GB" smtClean="0"/>
              <a:t>‹#›</a:t>
            </a:fld>
            <a:endParaRPr lang="en-GB"/>
          </a:p>
        </p:txBody>
      </p:sp>
    </p:spTree>
    <p:extLst>
      <p:ext uri="{BB962C8B-B14F-4D97-AF65-F5344CB8AC3E}">
        <p14:creationId xmlns:p14="http://schemas.microsoft.com/office/powerpoint/2010/main" val="1529581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0B0F-BF36-EFA8-A4CD-DEA3AA3004E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D2E9706-0CEB-9A14-5B2C-4325CFAC6900}"/>
              </a:ext>
            </a:extLst>
          </p:cNvPr>
          <p:cNvSpPr>
            <a:spLocks noGrp="1"/>
          </p:cNvSpPr>
          <p:nvPr>
            <p:ph type="dt" sz="half" idx="10"/>
          </p:nvPr>
        </p:nvSpPr>
        <p:spPr/>
        <p:txBody>
          <a:bodyPr/>
          <a:lstStyle/>
          <a:p>
            <a:fld id="{AAAF8DCC-2CC5-497E-A546-72607E6E9595}" type="datetimeFigureOut">
              <a:rPr lang="en-GB" smtClean="0"/>
              <a:t>12/11/2024</a:t>
            </a:fld>
            <a:endParaRPr lang="en-GB"/>
          </a:p>
        </p:txBody>
      </p:sp>
      <p:sp>
        <p:nvSpPr>
          <p:cNvPr id="4" name="Footer Placeholder 3">
            <a:extLst>
              <a:ext uri="{FF2B5EF4-FFF2-40B4-BE49-F238E27FC236}">
                <a16:creationId xmlns:a16="http://schemas.microsoft.com/office/drawing/2014/main" id="{32D1ADCB-02FA-153F-A42E-4FCD7E1B55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055D33-5F2B-AC3D-50A3-6CC1552D3855}"/>
              </a:ext>
            </a:extLst>
          </p:cNvPr>
          <p:cNvSpPr>
            <a:spLocks noGrp="1"/>
          </p:cNvSpPr>
          <p:nvPr>
            <p:ph type="sldNum" sz="quarter" idx="12"/>
          </p:nvPr>
        </p:nvSpPr>
        <p:spPr/>
        <p:txBody>
          <a:bodyPr/>
          <a:lstStyle/>
          <a:p>
            <a:fld id="{346B3521-D3AE-4B69-8CD5-2B4F0DF554AE}" type="slidenum">
              <a:rPr lang="en-GB" smtClean="0"/>
              <a:t>‹#›</a:t>
            </a:fld>
            <a:endParaRPr lang="en-GB"/>
          </a:p>
        </p:txBody>
      </p:sp>
    </p:spTree>
    <p:extLst>
      <p:ext uri="{BB962C8B-B14F-4D97-AF65-F5344CB8AC3E}">
        <p14:creationId xmlns:p14="http://schemas.microsoft.com/office/powerpoint/2010/main" val="9936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F84F0B-D124-F323-A097-6CADE1771D41}"/>
              </a:ext>
            </a:extLst>
          </p:cNvPr>
          <p:cNvSpPr>
            <a:spLocks noGrp="1"/>
          </p:cNvSpPr>
          <p:nvPr>
            <p:ph type="dt" sz="half" idx="10"/>
          </p:nvPr>
        </p:nvSpPr>
        <p:spPr/>
        <p:txBody>
          <a:bodyPr/>
          <a:lstStyle/>
          <a:p>
            <a:fld id="{AAAF8DCC-2CC5-497E-A546-72607E6E9595}" type="datetimeFigureOut">
              <a:rPr lang="en-GB" smtClean="0"/>
              <a:t>12/11/2024</a:t>
            </a:fld>
            <a:endParaRPr lang="en-GB"/>
          </a:p>
        </p:txBody>
      </p:sp>
      <p:sp>
        <p:nvSpPr>
          <p:cNvPr id="3" name="Footer Placeholder 2">
            <a:extLst>
              <a:ext uri="{FF2B5EF4-FFF2-40B4-BE49-F238E27FC236}">
                <a16:creationId xmlns:a16="http://schemas.microsoft.com/office/drawing/2014/main" id="{B24A6864-4A90-02A7-34C6-7F1C8269A79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96E27FB-7CD0-A736-427A-431D56B80E0F}"/>
              </a:ext>
            </a:extLst>
          </p:cNvPr>
          <p:cNvSpPr>
            <a:spLocks noGrp="1"/>
          </p:cNvSpPr>
          <p:nvPr>
            <p:ph type="sldNum" sz="quarter" idx="12"/>
          </p:nvPr>
        </p:nvSpPr>
        <p:spPr/>
        <p:txBody>
          <a:bodyPr/>
          <a:lstStyle/>
          <a:p>
            <a:fld id="{346B3521-D3AE-4B69-8CD5-2B4F0DF554AE}" type="slidenum">
              <a:rPr lang="en-GB" smtClean="0"/>
              <a:t>‹#›</a:t>
            </a:fld>
            <a:endParaRPr lang="en-GB"/>
          </a:p>
        </p:txBody>
      </p:sp>
    </p:spTree>
    <p:extLst>
      <p:ext uri="{BB962C8B-B14F-4D97-AF65-F5344CB8AC3E}">
        <p14:creationId xmlns:p14="http://schemas.microsoft.com/office/powerpoint/2010/main" val="22316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983B5-D91D-8C7A-8E46-7ACD4E835F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7225BF7-766B-A5C0-B9B0-9508241441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FBFD7B7-E2D0-096D-0754-89CAE5C88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ECF54E-FBB9-EC6B-BB00-65A5F9D250A0}"/>
              </a:ext>
            </a:extLst>
          </p:cNvPr>
          <p:cNvSpPr>
            <a:spLocks noGrp="1"/>
          </p:cNvSpPr>
          <p:nvPr>
            <p:ph type="dt" sz="half" idx="10"/>
          </p:nvPr>
        </p:nvSpPr>
        <p:spPr/>
        <p:txBody>
          <a:bodyPr/>
          <a:lstStyle/>
          <a:p>
            <a:fld id="{AAAF8DCC-2CC5-497E-A546-72607E6E9595}" type="datetimeFigureOut">
              <a:rPr lang="en-GB" smtClean="0"/>
              <a:t>12/11/2024</a:t>
            </a:fld>
            <a:endParaRPr lang="en-GB"/>
          </a:p>
        </p:txBody>
      </p:sp>
      <p:sp>
        <p:nvSpPr>
          <p:cNvPr id="6" name="Footer Placeholder 5">
            <a:extLst>
              <a:ext uri="{FF2B5EF4-FFF2-40B4-BE49-F238E27FC236}">
                <a16:creationId xmlns:a16="http://schemas.microsoft.com/office/drawing/2014/main" id="{8EE758A1-70F3-2B72-F271-881A34B985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359207-8428-425B-F199-66AF3BBD741F}"/>
              </a:ext>
            </a:extLst>
          </p:cNvPr>
          <p:cNvSpPr>
            <a:spLocks noGrp="1"/>
          </p:cNvSpPr>
          <p:nvPr>
            <p:ph type="sldNum" sz="quarter" idx="12"/>
          </p:nvPr>
        </p:nvSpPr>
        <p:spPr/>
        <p:txBody>
          <a:bodyPr/>
          <a:lstStyle/>
          <a:p>
            <a:fld id="{346B3521-D3AE-4B69-8CD5-2B4F0DF554AE}" type="slidenum">
              <a:rPr lang="en-GB" smtClean="0"/>
              <a:t>‹#›</a:t>
            </a:fld>
            <a:endParaRPr lang="en-GB"/>
          </a:p>
        </p:txBody>
      </p:sp>
    </p:spTree>
    <p:extLst>
      <p:ext uri="{BB962C8B-B14F-4D97-AF65-F5344CB8AC3E}">
        <p14:creationId xmlns:p14="http://schemas.microsoft.com/office/powerpoint/2010/main" val="695526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D222B-12FF-39DF-F40C-56A8B39DB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C3BE2AC-D9A1-9679-66DB-C5F5283E77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13556B0-23DD-F8EB-CE6E-27E25274D2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37D568-C2D6-D668-27D5-63F88384105D}"/>
              </a:ext>
            </a:extLst>
          </p:cNvPr>
          <p:cNvSpPr>
            <a:spLocks noGrp="1"/>
          </p:cNvSpPr>
          <p:nvPr>
            <p:ph type="dt" sz="half" idx="10"/>
          </p:nvPr>
        </p:nvSpPr>
        <p:spPr/>
        <p:txBody>
          <a:bodyPr/>
          <a:lstStyle/>
          <a:p>
            <a:fld id="{AAAF8DCC-2CC5-497E-A546-72607E6E9595}" type="datetimeFigureOut">
              <a:rPr lang="en-GB" smtClean="0"/>
              <a:t>12/11/2024</a:t>
            </a:fld>
            <a:endParaRPr lang="en-GB"/>
          </a:p>
        </p:txBody>
      </p:sp>
      <p:sp>
        <p:nvSpPr>
          <p:cNvPr id="6" name="Footer Placeholder 5">
            <a:extLst>
              <a:ext uri="{FF2B5EF4-FFF2-40B4-BE49-F238E27FC236}">
                <a16:creationId xmlns:a16="http://schemas.microsoft.com/office/drawing/2014/main" id="{496715AD-F9FA-A4D1-C607-D320CAEF06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0B802F-78CF-1B30-7B8E-DC1DD0B0CF62}"/>
              </a:ext>
            </a:extLst>
          </p:cNvPr>
          <p:cNvSpPr>
            <a:spLocks noGrp="1"/>
          </p:cNvSpPr>
          <p:nvPr>
            <p:ph type="sldNum" sz="quarter" idx="12"/>
          </p:nvPr>
        </p:nvSpPr>
        <p:spPr/>
        <p:txBody>
          <a:bodyPr/>
          <a:lstStyle/>
          <a:p>
            <a:fld id="{346B3521-D3AE-4B69-8CD5-2B4F0DF554AE}" type="slidenum">
              <a:rPr lang="en-GB" smtClean="0"/>
              <a:t>‹#›</a:t>
            </a:fld>
            <a:endParaRPr lang="en-GB"/>
          </a:p>
        </p:txBody>
      </p:sp>
    </p:spTree>
    <p:extLst>
      <p:ext uri="{BB962C8B-B14F-4D97-AF65-F5344CB8AC3E}">
        <p14:creationId xmlns:p14="http://schemas.microsoft.com/office/powerpoint/2010/main" val="2734337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827D13-9886-F5D9-0D07-D2359BA5E4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C646F5-E7D2-D765-39DD-2E76ACB3A1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E14EC3-CF84-9F13-5077-09257773F9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AF8DCC-2CC5-497E-A546-72607E6E9595}" type="datetimeFigureOut">
              <a:rPr lang="en-GB" smtClean="0"/>
              <a:t>12/11/2024</a:t>
            </a:fld>
            <a:endParaRPr lang="en-GB"/>
          </a:p>
        </p:txBody>
      </p:sp>
      <p:sp>
        <p:nvSpPr>
          <p:cNvPr id="5" name="Footer Placeholder 4">
            <a:extLst>
              <a:ext uri="{FF2B5EF4-FFF2-40B4-BE49-F238E27FC236}">
                <a16:creationId xmlns:a16="http://schemas.microsoft.com/office/drawing/2014/main" id="{C499AF72-7C6F-6119-2A41-8754DA752C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BAD2989-499D-AD61-2E07-E8ED0A6BA4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B3521-D3AE-4B69-8CD5-2B4F0DF554AE}" type="slidenum">
              <a:rPr lang="en-GB" smtClean="0"/>
              <a:t>‹#›</a:t>
            </a:fld>
            <a:endParaRPr lang="en-GB"/>
          </a:p>
        </p:txBody>
      </p:sp>
    </p:spTree>
    <p:extLst>
      <p:ext uri="{BB962C8B-B14F-4D97-AF65-F5344CB8AC3E}">
        <p14:creationId xmlns:p14="http://schemas.microsoft.com/office/powerpoint/2010/main" val="1649983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7.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7.sv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sv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7.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E251A"/>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E13B105-4873-60DB-8FCA-FA282EDC520E}"/>
              </a:ext>
            </a:extLst>
          </p:cNvPr>
          <p:cNvGrpSpPr/>
          <p:nvPr/>
        </p:nvGrpSpPr>
        <p:grpSpPr>
          <a:xfrm>
            <a:off x="-1" y="5651499"/>
            <a:ext cx="12192001" cy="1203739"/>
            <a:chOff x="-1" y="5651499"/>
            <a:chExt cx="12192001" cy="1203739"/>
          </a:xfrm>
        </p:grpSpPr>
        <p:sp>
          <p:nvSpPr>
            <p:cNvPr id="2" name="Rectangle 1">
              <a:extLst>
                <a:ext uri="{FF2B5EF4-FFF2-40B4-BE49-F238E27FC236}">
                  <a16:creationId xmlns:a16="http://schemas.microsoft.com/office/drawing/2014/main" id="{3E3AB37C-CBBD-8B2F-8974-2945DD635342}"/>
                </a:ext>
              </a:extLst>
            </p:cNvPr>
            <p:cNvSpPr/>
            <p:nvPr/>
          </p:nvSpPr>
          <p:spPr>
            <a:xfrm>
              <a:off x="-1" y="5651499"/>
              <a:ext cx="12192001" cy="1203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with low confidence">
              <a:extLst>
                <a:ext uri="{FF2B5EF4-FFF2-40B4-BE49-F238E27FC236}">
                  <a16:creationId xmlns:a16="http://schemas.microsoft.com/office/drawing/2014/main" id="{333734E3-CDC8-46E3-D196-9EBFC6C22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2206" y="5840946"/>
              <a:ext cx="2101844" cy="820141"/>
            </a:xfrm>
            <a:prstGeom prst="rect">
              <a:avLst/>
            </a:prstGeom>
          </p:spPr>
        </p:pic>
        <p:sp>
          <p:nvSpPr>
            <p:cNvPr id="3" name="TextBox 2">
              <a:extLst>
                <a:ext uri="{FF2B5EF4-FFF2-40B4-BE49-F238E27FC236}">
                  <a16:creationId xmlns:a16="http://schemas.microsoft.com/office/drawing/2014/main" id="{FBD0CC82-A5A9-3F60-C10B-0401436604BE}"/>
                </a:ext>
              </a:extLst>
            </p:cNvPr>
            <p:cNvSpPr txBox="1"/>
            <p:nvPr/>
          </p:nvSpPr>
          <p:spPr>
            <a:xfrm>
              <a:off x="457200" y="6020634"/>
              <a:ext cx="3336938" cy="461665"/>
            </a:xfrm>
            <a:prstGeom prst="rect">
              <a:avLst/>
            </a:prstGeom>
            <a:noFill/>
          </p:spPr>
          <p:txBody>
            <a:bodyPr wrap="square" lIns="91440" tIns="45720" rIns="91440" bIns="45720" rtlCol="0" anchor="t">
              <a:spAutoFit/>
            </a:bodyPr>
            <a:lstStyle/>
            <a:p>
              <a:r>
                <a:rPr lang="en-US" sz="2400" b="1"/>
                <a:t>povertyalliance.org</a:t>
              </a:r>
              <a:endParaRPr lang="en-US" sz="2400"/>
            </a:p>
          </p:txBody>
        </p:sp>
        <p:sp>
          <p:nvSpPr>
            <p:cNvPr id="4" name="TextBox 3">
              <a:extLst>
                <a:ext uri="{FF2B5EF4-FFF2-40B4-BE49-F238E27FC236}">
                  <a16:creationId xmlns:a16="http://schemas.microsoft.com/office/drawing/2014/main" id="{11240589-9999-11F4-F14F-1A3F2B4FAD7C}"/>
                </a:ext>
              </a:extLst>
            </p:cNvPr>
            <p:cNvSpPr txBox="1"/>
            <p:nvPr/>
          </p:nvSpPr>
          <p:spPr>
            <a:xfrm>
              <a:off x="4940853" y="6020633"/>
              <a:ext cx="2950416" cy="461665"/>
            </a:xfrm>
            <a:prstGeom prst="rect">
              <a:avLst/>
            </a:prstGeom>
            <a:noFill/>
          </p:spPr>
          <p:txBody>
            <a:bodyPr wrap="square" lIns="91440" tIns="45720" rIns="91440" bIns="45720" rtlCol="0" anchor="t">
              <a:spAutoFit/>
            </a:bodyPr>
            <a:lstStyle/>
            <a:p>
              <a:r>
                <a:rPr lang="en-US" sz="2400" b="1">
                  <a:solidFill>
                    <a:srgbClr val="EE2D24"/>
                  </a:solidFill>
                </a:rPr>
                <a:t>@povertyalliance</a:t>
              </a:r>
              <a:endParaRPr lang="en-US" sz="2400">
                <a:solidFill>
                  <a:srgbClr val="EE2D24"/>
                </a:solidFill>
              </a:endParaRPr>
            </a:p>
          </p:txBody>
        </p:sp>
      </p:grpSp>
      <p:sp>
        <p:nvSpPr>
          <p:cNvPr id="8" name="TextBox 7">
            <a:extLst>
              <a:ext uri="{FF2B5EF4-FFF2-40B4-BE49-F238E27FC236}">
                <a16:creationId xmlns:a16="http://schemas.microsoft.com/office/drawing/2014/main" id="{BF75A821-94B5-8E70-8E2F-2C7F0D0FA0F9}"/>
              </a:ext>
            </a:extLst>
          </p:cNvPr>
          <p:cNvSpPr txBox="1"/>
          <p:nvPr/>
        </p:nvSpPr>
        <p:spPr>
          <a:xfrm>
            <a:off x="457200" y="1713678"/>
            <a:ext cx="11928763" cy="2123658"/>
          </a:xfrm>
          <a:prstGeom prst="rect">
            <a:avLst/>
          </a:prstGeom>
          <a:noFill/>
        </p:spPr>
        <p:txBody>
          <a:bodyPr wrap="square" lIns="91440" tIns="45720" rIns="91440" bIns="45720" rtlCol="0" anchor="t">
            <a:spAutoFit/>
          </a:bodyPr>
          <a:lstStyle/>
          <a:p>
            <a:r>
              <a:rPr lang="en-US" sz="6600" b="1">
                <a:solidFill>
                  <a:schemeClr val="bg1"/>
                </a:solidFill>
              </a:rPr>
              <a:t>Challenging Rural Poverty in Scotland</a:t>
            </a:r>
            <a:endParaRPr lang="en-GB" sz="6600" b="1">
              <a:solidFill>
                <a:schemeClr val="bg1"/>
              </a:solidFill>
            </a:endParaRPr>
          </a:p>
        </p:txBody>
      </p:sp>
      <p:sp>
        <p:nvSpPr>
          <p:cNvPr id="6" name="TextBox 5">
            <a:extLst>
              <a:ext uri="{FF2B5EF4-FFF2-40B4-BE49-F238E27FC236}">
                <a16:creationId xmlns:a16="http://schemas.microsoft.com/office/drawing/2014/main" id="{2971C7C7-1565-61F0-D33B-14F32B681225}"/>
              </a:ext>
            </a:extLst>
          </p:cNvPr>
          <p:cNvSpPr txBox="1"/>
          <p:nvPr/>
        </p:nvSpPr>
        <p:spPr>
          <a:xfrm>
            <a:off x="458122" y="4206470"/>
            <a:ext cx="5791200" cy="461665"/>
          </a:xfrm>
          <a:prstGeom prst="rect">
            <a:avLst/>
          </a:prstGeom>
          <a:noFill/>
        </p:spPr>
        <p:txBody>
          <a:bodyPr wrap="square" rtlCol="0">
            <a:spAutoFit/>
          </a:bodyPr>
          <a:lstStyle/>
          <a:p>
            <a:r>
              <a:rPr lang="en-GB" sz="2400" b="1"/>
              <a:t>Nicky Bowman, Research Officer</a:t>
            </a:r>
          </a:p>
        </p:txBody>
      </p:sp>
      <p:pic>
        <p:nvPicPr>
          <p:cNvPr id="15" name="Picture 14">
            <a:extLst>
              <a:ext uri="{FF2B5EF4-FFF2-40B4-BE49-F238E27FC236}">
                <a16:creationId xmlns:a16="http://schemas.microsoft.com/office/drawing/2014/main" id="{E652A6CD-B440-3309-10B9-44CB941DB87B}"/>
              </a:ext>
            </a:extLst>
          </p:cNvPr>
          <p:cNvPicPr>
            <a:picLocks noChangeAspect="1"/>
          </p:cNvPicPr>
          <p:nvPr/>
        </p:nvPicPr>
        <p:blipFill>
          <a:blip r:embed="rId4"/>
          <a:stretch>
            <a:fillRect/>
          </a:stretch>
        </p:blipFill>
        <p:spPr>
          <a:xfrm>
            <a:off x="6676104" y="3146342"/>
            <a:ext cx="5176684" cy="22070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2064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342B"/>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E13B105-4873-60DB-8FCA-FA282EDC520E}"/>
              </a:ext>
            </a:extLst>
          </p:cNvPr>
          <p:cNvGrpSpPr/>
          <p:nvPr/>
        </p:nvGrpSpPr>
        <p:grpSpPr>
          <a:xfrm>
            <a:off x="-1" y="5651499"/>
            <a:ext cx="12192001" cy="1203739"/>
            <a:chOff x="-1" y="5651499"/>
            <a:chExt cx="12192001" cy="1203739"/>
          </a:xfrm>
        </p:grpSpPr>
        <p:sp>
          <p:nvSpPr>
            <p:cNvPr id="2" name="Rectangle 1">
              <a:extLst>
                <a:ext uri="{FF2B5EF4-FFF2-40B4-BE49-F238E27FC236}">
                  <a16:creationId xmlns:a16="http://schemas.microsoft.com/office/drawing/2014/main" id="{3E3AB37C-CBBD-8B2F-8974-2945DD635342}"/>
                </a:ext>
              </a:extLst>
            </p:cNvPr>
            <p:cNvSpPr/>
            <p:nvPr/>
          </p:nvSpPr>
          <p:spPr>
            <a:xfrm>
              <a:off x="-1" y="5651499"/>
              <a:ext cx="12192001" cy="1203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with low confidence">
              <a:extLst>
                <a:ext uri="{FF2B5EF4-FFF2-40B4-BE49-F238E27FC236}">
                  <a16:creationId xmlns:a16="http://schemas.microsoft.com/office/drawing/2014/main" id="{333734E3-CDC8-46E3-D196-9EBFC6C22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2206" y="5840946"/>
              <a:ext cx="2101844" cy="820141"/>
            </a:xfrm>
            <a:prstGeom prst="rect">
              <a:avLst/>
            </a:prstGeom>
          </p:spPr>
        </p:pic>
        <p:sp>
          <p:nvSpPr>
            <p:cNvPr id="3" name="TextBox 2">
              <a:extLst>
                <a:ext uri="{FF2B5EF4-FFF2-40B4-BE49-F238E27FC236}">
                  <a16:creationId xmlns:a16="http://schemas.microsoft.com/office/drawing/2014/main" id="{FBD0CC82-A5A9-3F60-C10B-0401436604BE}"/>
                </a:ext>
              </a:extLst>
            </p:cNvPr>
            <p:cNvSpPr txBox="1"/>
            <p:nvPr/>
          </p:nvSpPr>
          <p:spPr>
            <a:xfrm>
              <a:off x="457200" y="6020634"/>
              <a:ext cx="3336938" cy="461665"/>
            </a:xfrm>
            <a:prstGeom prst="rect">
              <a:avLst/>
            </a:prstGeom>
            <a:noFill/>
          </p:spPr>
          <p:txBody>
            <a:bodyPr wrap="square" lIns="91440" tIns="45720" rIns="91440" bIns="45720" rtlCol="0" anchor="t">
              <a:spAutoFit/>
            </a:bodyPr>
            <a:lstStyle/>
            <a:p>
              <a:r>
                <a:rPr lang="en-US" sz="2400" b="1"/>
                <a:t>povertyalliance.org</a:t>
              </a:r>
              <a:endParaRPr lang="en-US" sz="2400"/>
            </a:p>
          </p:txBody>
        </p:sp>
        <p:sp>
          <p:nvSpPr>
            <p:cNvPr id="4" name="TextBox 3">
              <a:extLst>
                <a:ext uri="{FF2B5EF4-FFF2-40B4-BE49-F238E27FC236}">
                  <a16:creationId xmlns:a16="http://schemas.microsoft.com/office/drawing/2014/main" id="{11240589-9999-11F4-F14F-1A3F2B4FAD7C}"/>
                </a:ext>
              </a:extLst>
            </p:cNvPr>
            <p:cNvSpPr txBox="1"/>
            <p:nvPr/>
          </p:nvSpPr>
          <p:spPr>
            <a:xfrm>
              <a:off x="4940853" y="6020633"/>
              <a:ext cx="2950416" cy="461665"/>
            </a:xfrm>
            <a:prstGeom prst="rect">
              <a:avLst/>
            </a:prstGeom>
            <a:noFill/>
          </p:spPr>
          <p:txBody>
            <a:bodyPr wrap="square" lIns="91440" tIns="45720" rIns="91440" bIns="45720" rtlCol="0" anchor="t">
              <a:spAutoFit/>
            </a:bodyPr>
            <a:lstStyle/>
            <a:p>
              <a:r>
                <a:rPr lang="en-US" sz="2400" b="1">
                  <a:solidFill>
                    <a:srgbClr val="EE2D24"/>
                  </a:solidFill>
                </a:rPr>
                <a:t>@povertyalliance</a:t>
              </a:r>
              <a:endParaRPr lang="en-US" sz="2400">
                <a:solidFill>
                  <a:srgbClr val="EE2D24"/>
                </a:solidFill>
              </a:endParaRPr>
            </a:p>
          </p:txBody>
        </p:sp>
      </p:grpSp>
      <p:sp>
        <p:nvSpPr>
          <p:cNvPr id="10" name="TextBox 9">
            <a:extLst>
              <a:ext uri="{FF2B5EF4-FFF2-40B4-BE49-F238E27FC236}">
                <a16:creationId xmlns:a16="http://schemas.microsoft.com/office/drawing/2014/main" id="{F9F117D0-79EA-9D76-9DBB-3107BB69CB48}"/>
              </a:ext>
            </a:extLst>
          </p:cNvPr>
          <p:cNvSpPr txBox="1"/>
          <p:nvPr/>
        </p:nvSpPr>
        <p:spPr>
          <a:xfrm>
            <a:off x="457200" y="509938"/>
            <a:ext cx="11277198" cy="707886"/>
          </a:xfrm>
          <a:prstGeom prst="rect">
            <a:avLst/>
          </a:prstGeom>
          <a:noFill/>
        </p:spPr>
        <p:txBody>
          <a:bodyPr wrap="square" lIns="91440" tIns="45720" rIns="91440" bIns="45720" rtlCol="0" anchor="t">
            <a:spAutoFit/>
          </a:bodyPr>
          <a:lstStyle/>
          <a:p>
            <a:r>
              <a:rPr lang="en-US" sz="4000" b="1"/>
              <a:t>Key Issues: Fuel Poverty</a:t>
            </a:r>
          </a:p>
        </p:txBody>
      </p:sp>
      <p:pic>
        <p:nvPicPr>
          <p:cNvPr id="17" name="Graphic 16" descr="Elongated speech bubble">
            <a:extLst>
              <a:ext uri="{FF2B5EF4-FFF2-40B4-BE49-F238E27FC236}">
                <a16:creationId xmlns:a16="http://schemas.microsoft.com/office/drawing/2014/main" id="{069FDD06-22F5-C6B4-1E2B-6E99CB9713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57888" y="596840"/>
            <a:ext cx="5894399" cy="4901516"/>
          </a:xfrm>
          <a:prstGeom prst="rect">
            <a:avLst/>
          </a:prstGeom>
        </p:spPr>
      </p:pic>
      <p:sp>
        <p:nvSpPr>
          <p:cNvPr id="18" name="TextBox 17">
            <a:extLst>
              <a:ext uri="{FF2B5EF4-FFF2-40B4-BE49-F238E27FC236}">
                <a16:creationId xmlns:a16="http://schemas.microsoft.com/office/drawing/2014/main" id="{DDD6884F-B0F1-3AD7-F870-FBA465EE2ECC}"/>
              </a:ext>
            </a:extLst>
          </p:cNvPr>
          <p:cNvSpPr txBox="1"/>
          <p:nvPr/>
        </p:nvSpPr>
        <p:spPr>
          <a:xfrm>
            <a:off x="6800647" y="1594204"/>
            <a:ext cx="4208880" cy="2308324"/>
          </a:xfrm>
          <a:prstGeom prst="rect">
            <a:avLst/>
          </a:prstGeom>
          <a:noFill/>
        </p:spPr>
        <p:txBody>
          <a:bodyPr wrap="square" lIns="91440" tIns="45720" rIns="91440" bIns="45720" rtlCol="0" anchor="t">
            <a:spAutoFit/>
          </a:bodyPr>
          <a:lstStyle/>
          <a:p>
            <a:pPr algn="ctr"/>
            <a:r>
              <a:rPr lang="en-US" sz="1800" i="1">
                <a:effectLst/>
                <a:latin typeface="League Spartan" pitchFamily="2" charset="0"/>
              </a:rPr>
              <a:t>“…if living off the main supply areas for mains gas, a very important difference in costs are that fuels have to be manually monitored for quantity and these fuels come at a premium cost to the household in that they have to be paid for in full before delivery and at a major outlay due to the minimum order quantities.”</a:t>
            </a:r>
            <a:r>
              <a:rPr lang="en-US" sz="1800" i="0">
                <a:effectLst/>
                <a:latin typeface="League Spartan" pitchFamily="2" charset="0"/>
              </a:rPr>
              <a:t> </a:t>
            </a:r>
            <a:endParaRPr lang="en-US">
              <a:latin typeface="League Spartan" pitchFamily="2" charset="0"/>
            </a:endParaRPr>
          </a:p>
        </p:txBody>
      </p:sp>
      <p:sp>
        <p:nvSpPr>
          <p:cNvPr id="12" name="TextBox 11">
            <a:extLst>
              <a:ext uri="{FF2B5EF4-FFF2-40B4-BE49-F238E27FC236}">
                <a16:creationId xmlns:a16="http://schemas.microsoft.com/office/drawing/2014/main" id="{AAD62B85-CE60-7C3A-FF3D-57AB5F00F9AF}"/>
              </a:ext>
            </a:extLst>
          </p:cNvPr>
          <p:cNvSpPr txBox="1"/>
          <p:nvPr/>
        </p:nvSpPr>
        <p:spPr>
          <a:xfrm>
            <a:off x="742950" y="1785938"/>
            <a:ext cx="4486275" cy="2215991"/>
          </a:xfrm>
          <a:prstGeom prst="rect">
            <a:avLst/>
          </a:prstGeom>
          <a:noFill/>
        </p:spPr>
        <p:txBody>
          <a:bodyPr wrap="square" rtlCol="0">
            <a:spAutoFit/>
          </a:bodyPr>
          <a:lstStyle/>
          <a:p>
            <a:r>
              <a:rPr lang="en-GB" sz="2800" b="1">
                <a:solidFill>
                  <a:schemeClr val="bg1"/>
                </a:solidFill>
              </a:rPr>
              <a:t>35% of remote rural households were classified as extreme fuel poor.</a:t>
            </a:r>
          </a:p>
          <a:p>
            <a:endParaRPr lang="en-GB" b="1">
              <a:solidFill>
                <a:schemeClr val="bg1"/>
              </a:solidFill>
            </a:endParaRPr>
          </a:p>
          <a:p>
            <a:r>
              <a:rPr lang="en-GB">
                <a:solidFill>
                  <a:schemeClr val="bg1"/>
                </a:solidFill>
              </a:rPr>
              <a:t>(Scottish Government, Scottish House Conditions Survey, 2022)</a:t>
            </a:r>
          </a:p>
        </p:txBody>
      </p:sp>
    </p:spTree>
    <p:extLst>
      <p:ext uri="{BB962C8B-B14F-4D97-AF65-F5344CB8AC3E}">
        <p14:creationId xmlns:p14="http://schemas.microsoft.com/office/powerpoint/2010/main" val="737093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342B"/>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E13B105-4873-60DB-8FCA-FA282EDC520E}"/>
              </a:ext>
            </a:extLst>
          </p:cNvPr>
          <p:cNvGrpSpPr/>
          <p:nvPr/>
        </p:nvGrpSpPr>
        <p:grpSpPr>
          <a:xfrm>
            <a:off x="-1" y="5651499"/>
            <a:ext cx="12192001" cy="1203739"/>
            <a:chOff x="-1" y="5651499"/>
            <a:chExt cx="12192001" cy="1203739"/>
          </a:xfrm>
        </p:grpSpPr>
        <p:sp>
          <p:nvSpPr>
            <p:cNvPr id="2" name="Rectangle 1">
              <a:extLst>
                <a:ext uri="{FF2B5EF4-FFF2-40B4-BE49-F238E27FC236}">
                  <a16:creationId xmlns:a16="http://schemas.microsoft.com/office/drawing/2014/main" id="{3E3AB37C-CBBD-8B2F-8974-2945DD635342}"/>
                </a:ext>
              </a:extLst>
            </p:cNvPr>
            <p:cNvSpPr/>
            <p:nvPr/>
          </p:nvSpPr>
          <p:spPr>
            <a:xfrm>
              <a:off x="-1" y="5651499"/>
              <a:ext cx="12192001" cy="1203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with low confidence">
              <a:extLst>
                <a:ext uri="{FF2B5EF4-FFF2-40B4-BE49-F238E27FC236}">
                  <a16:creationId xmlns:a16="http://schemas.microsoft.com/office/drawing/2014/main" id="{333734E3-CDC8-46E3-D196-9EBFC6C22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2206" y="5840946"/>
              <a:ext cx="2101844" cy="820141"/>
            </a:xfrm>
            <a:prstGeom prst="rect">
              <a:avLst/>
            </a:prstGeom>
          </p:spPr>
        </p:pic>
        <p:sp>
          <p:nvSpPr>
            <p:cNvPr id="3" name="TextBox 2">
              <a:extLst>
                <a:ext uri="{FF2B5EF4-FFF2-40B4-BE49-F238E27FC236}">
                  <a16:creationId xmlns:a16="http://schemas.microsoft.com/office/drawing/2014/main" id="{FBD0CC82-A5A9-3F60-C10B-0401436604BE}"/>
                </a:ext>
              </a:extLst>
            </p:cNvPr>
            <p:cNvSpPr txBox="1"/>
            <p:nvPr/>
          </p:nvSpPr>
          <p:spPr>
            <a:xfrm>
              <a:off x="457200" y="6020634"/>
              <a:ext cx="3336938" cy="461665"/>
            </a:xfrm>
            <a:prstGeom prst="rect">
              <a:avLst/>
            </a:prstGeom>
            <a:noFill/>
          </p:spPr>
          <p:txBody>
            <a:bodyPr wrap="square" lIns="91440" tIns="45720" rIns="91440" bIns="45720" rtlCol="0" anchor="t">
              <a:spAutoFit/>
            </a:bodyPr>
            <a:lstStyle/>
            <a:p>
              <a:r>
                <a:rPr lang="en-US" sz="2400" b="1"/>
                <a:t>povertyalliance.org</a:t>
              </a:r>
              <a:endParaRPr lang="en-US" sz="2400"/>
            </a:p>
          </p:txBody>
        </p:sp>
        <p:sp>
          <p:nvSpPr>
            <p:cNvPr id="4" name="TextBox 3">
              <a:extLst>
                <a:ext uri="{FF2B5EF4-FFF2-40B4-BE49-F238E27FC236}">
                  <a16:creationId xmlns:a16="http://schemas.microsoft.com/office/drawing/2014/main" id="{11240589-9999-11F4-F14F-1A3F2B4FAD7C}"/>
                </a:ext>
              </a:extLst>
            </p:cNvPr>
            <p:cNvSpPr txBox="1"/>
            <p:nvPr/>
          </p:nvSpPr>
          <p:spPr>
            <a:xfrm>
              <a:off x="4940853" y="6020633"/>
              <a:ext cx="2950416" cy="461665"/>
            </a:xfrm>
            <a:prstGeom prst="rect">
              <a:avLst/>
            </a:prstGeom>
            <a:noFill/>
          </p:spPr>
          <p:txBody>
            <a:bodyPr wrap="square" lIns="91440" tIns="45720" rIns="91440" bIns="45720" rtlCol="0" anchor="t">
              <a:spAutoFit/>
            </a:bodyPr>
            <a:lstStyle/>
            <a:p>
              <a:r>
                <a:rPr lang="en-US" sz="2400" b="1">
                  <a:solidFill>
                    <a:srgbClr val="EE2D24"/>
                  </a:solidFill>
                </a:rPr>
                <a:t>@povertyalliance</a:t>
              </a:r>
              <a:endParaRPr lang="en-US" sz="2400">
                <a:solidFill>
                  <a:srgbClr val="EE2D24"/>
                </a:solidFill>
              </a:endParaRPr>
            </a:p>
          </p:txBody>
        </p:sp>
      </p:grpSp>
      <p:sp>
        <p:nvSpPr>
          <p:cNvPr id="10" name="TextBox 9">
            <a:extLst>
              <a:ext uri="{FF2B5EF4-FFF2-40B4-BE49-F238E27FC236}">
                <a16:creationId xmlns:a16="http://schemas.microsoft.com/office/drawing/2014/main" id="{F9F117D0-79EA-9D76-9DBB-3107BB69CB48}"/>
              </a:ext>
            </a:extLst>
          </p:cNvPr>
          <p:cNvSpPr txBox="1"/>
          <p:nvPr/>
        </p:nvSpPr>
        <p:spPr>
          <a:xfrm>
            <a:off x="457200" y="509938"/>
            <a:ext cx="11277198" cy="707886"/>
          </a:xfrm>
          <a:prstGeom prst="rect">
            <a:avLst/>
          </a:prstGeom>
          <a:noFill/>
        </p:spPr>
        <p:txBody>
          <a:bodyPr wrap="square" lIns="91440" tIns="45720" rIns="91440" bIns="45720" rtlCol="0" anchor="t">
            <a:spAutoFit/>
          </a:bodyPr>
          <a:lstStyle/>
          <a:p>
            <a:r>
              <a:rPr lang="en-US" sz="4000" b="1"/>
              <a:t>Key Issues: Housing Security</a:t>
            </a:r>
          </a:p>
        </p:txBody>
      </p:sp>
      <p:pic>
        <p:nvPicPr>
          <p:cNvPr id="17" name="Graphic 16" descr="Elongated speech bubble">
            <a:extLst>
              <a:ext uri="{FF2B5EF4-FFF2-40B4-BE49-F238E27FC236}">
                <a16:creationId xmlns:a16="http://schemas.microsoft.com/office/drawing/2014/main" id="{069FDD06-22F5-C6B4-1E2B-6E99CB9713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35299" y="375702"/>
            <a:ext cx="6208724" cy="5162895"/>
          </a:xfrm>
          <a:prstGeom prst="rect">
            <a:avLst/>
          </a:prstGeom>
        </p:spPr>
      </p:pic>
      <p:sp>
        <p:nvSpPr>
          <p:cNvPr id="18" name="TextBox 17">
            <a:extLst>
              <a:ext uri="{FF2B5EF4-FFF2-40B4-BE49-F238E27FC236}">
                <a16:creationId xmlns:a16="http://schemas.microsoft.com/office/drawing/2014/main" id="{DDD6884F-B0F1-3AD7-F870-FBA465EE2ECC}"/>
              </a:ext>
            </a:extLst>
          </p:cNvPr>
          <p:cNvSpPr txBox="1"/>
          <p:nvPr/>
        </p:nvSpPr>
        <p:spPr>
          <a:xfrm>
            <a:off x="6841018" y="1307410"/>
            <a:ext cx="4197287" cy="2585323"/>
          </a:xfrm>
          <a:prstGeom prst="rect">
            <a:avLst/>
          </a:prstGeom>
          <a:noFill/>
        </p:spPr>
        <p:txBody>
          <a:bodyPr wrap="square" lIns="91440" tIns="45720" rIns="91440" bIns="45720" rtlCol="0" anchor="t">
            <a:spAutoFit/>
          </a:bodyPr>
          <a:lstStyle/>
          <a:p>
            <a:pPr algn="ctr"/>
            <a:r>
              <a:rPr lang="en-US" sz="1800" i="1">
                <a:effectLst/>
                <a:latin typeface="League Spartan" pitchFamily="2" charset="0"/>
              </a:rPr>
              <a:t>“When I was younger, you were able to move around more, and it could help you to get better jobs or get opportunities. But now, because the cost of housing is so high, you can't actually move around, especially younger people. It's much more difficult. I think it holds people back in developing their careers and their lives as well.”</a:t>
            </a:r>
            <a:r>
              <a:rPr lang="en-US" sz="1800" i="0">
                <a:effectLst/>
                <a:latin typeface="League Spartan" pitchFamily="2" charset="0"/>
              </a:rPr>
              <a:t> </a:t>
            </a:r>
            <a:endParaRPr lang="en-US">
              <a:latin typeface="League Spartan" pitchFamily="2" charset="0"/>
            </a:endParaRPr>
          </a:p>
        </p:txBody>
      </p:sp>
      <p:sp>
        <p:nvSpPr>
          <p:cNvPr id="8" name="TextBox 7">
            <a:extLst>
              <a:ext uri="{FF2B5EF4-FFF2-40B4-BE49-F238E27FC236}">
                <a16:creationId xmlns:a16="http://schemas.microsoft.com/office/drawing/2014/main" id="{5A084C47-3A76-F67D-4A28-D62FB968CAD6}"/>
              </a:ext>
            </a:extLst>
          </p:cNvPr>
          <p:cNvSpPr txBox="1"/>
          <p:nvPr/>
        </p:nvSpPr>
        <p:spPr>
          <a:xfrm>
            <a:off x="628650" y="1700213"/>
            <a:ext cx="4700588" cy="3354765"/>
          </a:xfrm>
          <a:prstGeom prst="rect">
            <a:avLst/>
          </a:prstGeom>
          <a:noFill/>
        </p:spPr>
        <p:txBody>
          <a:bodyPr wrap="square" rtlCol="0">
            <a:spAutoFit/>
          </a:bodyPr>
          <a:lstStyle/>
          <a:p>
            <a:r>
              <a:rPr lang="en-US" sz="2400" b="1" i="0">
                <a:solidFill>
                  <a:schemeClr val="bg1"/>
                </a:solidFill>
                <a:effectLst/>
                <a:latin typeface="League Spartan" pitchFamily="2" charset="0"/>
              </a:rPr>
              <a:t>There are 3,000 second homes in Argyll and Bute - 6.2% of the overall council tax register. This is higher than any other local authority in Scotland and much higher than the national average of 0.9%.</a:t>
            </a:r>
          </a:p>
          <a:p>
            <a:endParaRPr lang="en-US" sz="2400" b="1">
              <a:solidFill>
                <a:schemeClr val="bg1"/>
              </a:solidFill>
              <a:latin typeface="League Spartan" pitchFamily="2" charset="0"/>
            </a:endParaRPr>
          </a:p>
          <a:p>
            <a:r>
              <a:rPr lang="en-US">
                <a:solidFill>
                  <a:schemeClr val="bg1"/>
                </a:solidFill>
                <a:latin typeface="League Spartan" pitchFamily="2" charset="0"/>
              </a:rPr>
              <a:t>(Argyll and Bute Council, June 2023)</a:t>
            </a:r>
            <a:endParaRPr lang="en-GB">
              <a:solidFill>
                <a:schemeClr val="bg1"/>
              </a:solidFill>
              <a:latin typeface="League Spartan" pitchFamily="2" charset="0"/>
            </a:endParaRPr>
          </a:p>
        </p:txBody>
      </p:sp>
    </p:spTree>
    <p:extLst>
      <p:ext uri="{BB962C8B-B14F-4D97-AF65-F5344CB8AC3E}">
        <p14:creationId xmlns:p14="http://schemas.microsoft.com/office/powerpoint/2010/main" val="907835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342B"/>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E13B105-4873-60DB-8FCA-FA282EDC520E}"/>
              </a:ext>
            </a:extLst>
          </p:cNvPr>
          <p:cNvGrpSpPr/>
          <p:nvPr/>
        </p:nvGrpSpPr>
        <p:grpSpPr>
          <a:xfrm>
            <a:off x="-1" y="5651499"/>
            <a:ext cx="12192001" cy="1203739"/>
            <a:chOff x="-1" y="5651499"/>
            <a:chExt cx="12192001" cy="1203739"/>
          </a:xfrm>
        </p:grpSpPr>
        <p:sp>
          <p:nvSpPr>
            <p:cNvPr id="2" name="Rectangle 1">
              <a:extLst>
                <a:ext uri="{FF2B5EF4-FFF2-40B4-BE49-F238E27FC236}">
                  <a16:creationId xmlns:a16="http://schemas.microsoft.com/office/drawing/2014/main" id="{3E3AB37C-CBBD-8B2F-8974-2945DD635342}"/>
                </a:ext>
              </a:extLst>
            </p:cNvPr>
            <p:cNvSpPr/>
            <p:nvPr/>
          </p:nvSpPr>
          <p:spPr>
            <a:xfrm>
              <a:off x="-1" y="5651499"/>
              <a:ext cx="12192001" cy="1203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with low confidence">
              <a:extLst>
                <a:ext uri="{FF2B5EF4-FFF2-40B4-BE49-F238E27FC236}">
                  <a16:creationId xmlns:a16="http://schemas.microsoft.com/office/drawing/2014/main" id="{333734E3-CDC8-46E3-D196-9EBFC6C22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2206" y="5840946"/>
              <a:ext cx="2101844" cy="820141"/>
            </a:xfrm>
            <a:prstGeom prst="rect">
              <a:avLst/>
            </a:prstGeom>
          </p:spPr>
        </p:pic>
        <p:sp>
          <p:nvSpPr>
            <p:cNvPr id="3" name="TextBox 2">
              <a:extLst>
                <a:ext uri="{FF2B5EF4-FFF2-40B4-BE49-F238E27FC236}">
                  <a16:creationId xmlns:a16="http://schemas.microsoft.com/office/drawing/2014/main" id="{FBD0CC82-A5A9-3F60-C10B-0401436604BE}"/>
                </a:ext>
              </a:extLst>
            </p:cNvPr>
            <p:cNvSpPr txBox="1"/>
            <p:nvPr/>
          </p:nvSpPr>
          <p:spPr>
            <a:xfrm>
              <a:off x="457200" y="6020634"/>
              <a:ext cx="3336938" cy="461665"/>
            </a:xfrm>
            <a:prstGeom prst="rect">
              <a:avLst/>
            </a:prstGeom>
            <a:noFill/>
          </p:spPr>
          <p:txBody>
            <a:bodyPr wrap="square" lIns="91440" tIns="45720" rIns="91440" bIns="45720" rtlCol="0" anchor="t">
              <a:spAutoFit/>
            </a:bodyPr>
            <a:lstStyle/>
            <a:p>
              <a:r>
                <a:rPr lang="en-US" sz="2400" b="1"/>
                <a:t>povertyalliance.org</a:t>
              </a:r>
              <a:endParaRPr lang="en-US" sz="2400"/>
            </a:p>
          </p:txBody>
        </p:sp>
        <p:sp>
          <p:nvSpPr>
            <p:cNvPr id="4" name="TextBox 3">
              <a:extLst>
                <a:ext uri="{FF2B5EF4-FFF2-40B4-BE49-F238E27FC236}">
                  <a16:creationId xmlns:a16="http://schemas.microsoft.com/office/drawing/2014/main" id="{11240589-9999-11F4-F14F-1A3F2B4FAD7C}"/>
                </a:ext>
              </a:extLst>
            </p:cNvPr>
            <p:cNvSpPr txBox="1"/>
            <p:nvPr/>
          </p:nvSpPr>
          <p:spPr>
            <a:xfrm>
              <a:off x="4940853" y="6020633"/>
              <a:ext cx="2950416" cy="461665"/>
            </a:xfrm>
            <a:prstGeom prst="rect">
              <a:avLst/>
            </a:prstGeom>
            <a:noFill/>
          </p:spPr>
          <p:txBody>
            <a:bodyPr wrap="square" lIns="91440" tIns="45720" rIns="91440" bIns="45720" rtlCol="0" anchor="t">
              <a:spAutoFit/>
            </a:bodyPr>
            <a:lstStyle/>
            <a:p>
              <a:r>
                <a:rPr lang="en-US" sz="2400" b="1">
                  <a:solidFill>
                    <a:srgbClr val="EE2D24"/>
                  </a:solidFill>
                </a:rPr>
                <a:t>@povertyalliance</a:t>
              </a:r>
              <a:endParaRPr lang="en-US" sz="2400">
                <a:solidFill>
                  <a:srgbClr val="EE2D24"/>
                </a:solidFill>
              </a:endParaRPr>
            </a:p>
          </p:txBody>
        </p:sp>
      </p:grpSp>
      <p:sp>
        <p:nvSpPr>
          <p:cNvPr id="10" name="TextBox 9">
            <a:extLst>
              <a:ext uri="{FF2B5EF4-FFF2-40B4-BE49-F238E27FC236}">
                <a16:creationId xmlns:a16="http://schemas.microsoft.com/office/drawing/2014/main" id="{F9F117D0-79EA-9D76-9DBB-3107BB69CB48}"/>
              </a:ext>
            </a:extLst>
          </p:cNvPr>
          <p:cNvSpPr txBox="1"/>
          <p:nvPr/>
        </p:nvSpPr>
        <p:spPr>
          <a:xfrm>
            <a:off x="457200" y="509938"/>
            <a:ext cx="11277198" cy="707886"/>
          </a:xfrm>
          <a:prstGeom prst="rect">
            <a:avLst/>
          </a:prstGeom>
          <a:noFill/>
        </p:spPr>
        <p:txBody>
          <a:bodyPr wrap="square" lIns="91440" tIns="45720" rIns="91440" bIns="45720" rtlCol="0" anchor="t">
            <a:spAutoFit/>
          </a:bodyPr>
          <a:lstStyle/>
          <a:p>
            <a:r>
              <a:rPr lang="en-US" sz="4000" b="1"/>
              <a:t>Key Issues: Childcare</a:t>
            </a:r>
          </a:p>
        </p:txBody>
      </p:sp>
      <p:pic>
        <p:nvPicPr>
          <p:cNvPr id="17" name="Graphic 16" descr="Elongated speech bubble">
            <a:extLst>
              <a:ext uri="{FF2B5EF4-FFF2-40B4-BE49-F238E27FC236}">
                <a16:creationId xmlns:a16="http://schemas.microsoft.com/office/drawing/2014/main" id="{069FDD06-22F5-C6B4-1E2B-6E99CB9713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26654" y="28575"/>
            <a:ext cx="6674955" cy="5550590"/>
          </a:xfrm>
          <a:prstGeom prst="rect">
            <a:avLst/>
          </a:prstGeom>
        </p:spPr>
      </p:pic>
      <p:sp>
        <p:nvSpPr>
          <p:cNvPr id="18" name="TextBox 17">
            <a:extLst>
              <a:ext uri="{FF2B5EF4-FFF2-40B4-BE49-F238E27FC236}">
                <a16:creationId xmlns:a16="http://schemas.microsoft.com/office/drawing/2014/main" id="{DDD6884F-B0F1-3AD7-F870-FBA465EE2ECC}"/>
              </a:ext>
            </a:extLst>
          </p:cNvPr>
          <p:cNvSpPr txBox="1"/>
          <p:nvPr/>
        </p:nvSpPr>
        <p:spPr>
          <a:xfrm>
            <a:off x="6583876" y="1217824"/>
            <a:ext cx="4197287" cy="2585323"/>
          </a:xfrm>
          <a:prstGeom prst="rect">
            <a:avLst/>
          </a:prstGeom>
          <a:noFill/>
        </p:spPr>
        <p:txBody>
          <a:bodyPr wrap="square" lIns="91440" tIns="45720" rIns="91440" bIns="45720" rtlCol="0" anchor="t">
            <a:spAutoFit/>
          </a:bodyPr>
          <a:lstStyle/>
          <a:p>
            <a:pPr algn="ctr"/>
            <a:r>
              <a:rPr lang="en-US" sz="1800" i="1">
                <a:effectLst/>
                <a:latin typeface="League Spartan" pitchFamily="2" charset="0"/>
              </a:rPr>
              <a:t>“[Childcare] is a big problem in this area. There are no spaces for childcare so at the moment I've just gone back to work part-time. I was full-time before I had my baby and I've come back part-time just because I can't get childcare. My sister watches my child two days a week so that I can work but if she wasn't able to do that, I couldn't go back at all.”</a:t>
            </a:r>
            <a:r>
              <a:rPr lang="en-US" sz="1800" i="0">
                <a:effectLst/>
                <a:latin typeface="League Spartan" pitchFamily="2" charset="0"/>
              </a:rPr>
              <a:t> </a:t>
            </a:r>
            <a:endParaRPr lang="en-US">
              <a:latin typeface="League Spartan" pitchFamily="2" charset="0"/>
            </a:endParaRPr>
          </a:p>
        </p:txBody>
      </p:sp>
      <p:pic>
        <p:nvPicPr>
          <p:cNvPr id="23" name="Graphic 22" descr="Man with kid outline">
            <a:extLst>
              <a:ext uri="{FF2B5EF4-FFF2-40B4-BE49-F238E27FC236}">
                <a16:creationId xmlns:a16="http://schemas.microsoft.com/office/drawing/2014/main" id="{5A827B95-2E7E-FF9F-B598-FE4A3B2C0F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63945" y="2113890"/>
            <a:ext cx="1850768" cy="1850768"/>
          </a:xfrm>
          <a:prstGeom prst="rect">
            <a:avLst/>
          </a:prstGeom>
        </p:spPr>
      </p:pic>
    </p:spTree>
    <p:extLst>
      <p:ext uri="{BB962C8B-B14F-4D97-AF65-F5344CB8AC3E}">
        <p14:creationId xmlns:p14="http://schemas.microsoft.com/office/powerpoint/2010/main" val="2504820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342B"/>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E13B105-4873-60DB-8FCA-FA282EDC520E}"/>
              </a:ext>
            </a:extLst>
          </p:cNvPr>
          <p:cNvGrpSpPr/>
          <p:nvPr/>
        </p:nvGrpSpPr>
        <p:grpSpPr>
          <a:xfrm>
            <a:off x="-1" y="5651499"/>
            <a:ext cx="12192001" cy="1203739"/>
            <a:chOff x="-1" y="5651499"/>
            <a:chExt cx="12192001" cy="1203739"/>
          </a:xfrm>
        </p:grpSpPr>
        <p:sp>
          <p:nvSpPr>
            <p:cNvPr id="2" name="Rectangle 1">
              <a:extLst>
                <a:ext uri="{FF2B5EF4-FFF2-40B4-BE49-F238E27FC236}">
                  <a16:creationId xmlns:a16="http://schemas.microsoft.com/office/drawing/2014/main" id="{3E3AB37C-CBBD-8B2F-8974-2945DD635342}"/>
                </a:ext>
              </a:extLst>
            </p:cNvPr>
            <p:cNvSpPr/>
            <p:nvPr/>
          </p:nvSpPr>
          <p:spPr>
            <a:xfrm>
              <a:off x="-1" y="5651499"/>
              <a:ext cx="12192001" cy="1203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with low confidence">
              <a:extLst>
                <a:ext uri="{FF2B5EF4-FFF2-40B4-BE49-F238E27FC236}">
                  <a16:creationId xmlns:a16="http://schemas.microsoft.com/office/drawing/2014/main" id="{333734E3-CDC8-46E3-D196-9EBFC6C22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2206" y="5840946"/>
              <a:ext cx="2101844" cy="820141"/>
            </a:xfrm>
            <a:prstGeom prst="rect">
              <a:avLst/>
            </a:prstGeom>
          </p:spPr>
        </p:pic>
        <p:sp>
          <p:nvSpPr>
            <p:cNvPr id="3" name="TextBox 2">
              <a:extLst>
                <a:ext uri="{FF2B5EF4-FFF2-40B4-BE49-F238E27FC236}">
                  <a16:creationId xmlns:a16="http://schemas.microsoft.com/office/drawing/2014/main" id="{FBD0CC82-A5A9-3F60-C10B-0401436604BE}"/>
                </a:ext>
              </a:extLst>
            </p:cNvPr>
            <p:cNvSpPr txBox="1"/>
            <p:nvPr/>
          </p:nvSpPr>
          <p:spPr>
            <a:xfrm>
              <a:off x="457200" y="6020634"/>
              <a:ext cx="3336938" cy="461665"/>
            </a:xfrm>
            <a:prstGeom prst="rect">
              <a:avLst/>
            </a:prstGeom>
            <a:noFill/>
          </p:spPr>
          <p:txBody>
            <a:bodyPr wrap="square" lIns="91440" tIns="45720" rIns="91440" bIns="45720" rtlCol="0" anchor="t">
              <a:spAutoFit/>
            </a:bodyPr>
            <a:lstStyle/>
            <a:p>
              <a:r>
                <a:rPr lang="en-US" sz="2400" b="1"/>
                <a:t>povertyalliance.org</a:t>
              </a:r>
              <a:endParaRPr lang="en-US" sz="2400"/>
            </a:p>
          </p:txBody>
        </p:sp>
        <p:sp>
          <p:nvSpPr>
            <p:cNvPr id="4" name="TextBox 3">
              <a:extLst>
                <a:ext uri="{FF2B5EF4-FFF2-40B4-BE49-F238E27FC236}">
                  <a16:creationId xmlns:a16="http://schemas.microsoft.com/office/drawing/2014/main" id="{11240589-9999-11F4-F14F-1A3F2B4FAD7C}"/>
                </a:ext>
              </a:extLst>
            </p:cNvPr>
            <p:cNvSpPr txBox="1"/>
            <p:nvPr/>
          </p:nvSpPr>
          <p:spPr>
            <a:xfrm>
              <a:off x="4940853" y="6020633"/>
              <a:ext cx="2950416" cy="461665"/>
            </a:xfrm>
            <a:prstGeom prst="rect">
              <a:avLst/>
            </a:prstGeom>
            <a:noFill/>
          </p:spPr>
          <p:txBody>
            <a:bodyPr wrap="square" lIns="91440" tIns="45720" rIns="91440" bIns="45720" rtlCol="0" anchor="t">
              <a:spAutoFit/>
            </a:bodyPr>
            <a:lstStyle/>
            <a:p>
              <a:r>
                <a:rPr lang="en-US" sz="2400" b="1">
                  <a:solidFill>
                    <a:srgbClr val="EE2D24"/>
                  </a:solidFill>
                </a:rPr>
                <a:t>@povertyalliance</a:t>
              </a:r>
              <a:endParaRPr lang="en-US" sz="2400">
                <a:solidFill>
                  <a:srgbClr val="EE2D24"/>
                </a:solidFill>
              </a:endParaRPr>
            </a:p>
          </p:txBody>
        </p:sp>
      </p:grpSp>
      <p:sp>
        <p:nvSpPr>
          <p:cNvPr id="13" name="TextBox 12">
            <a:extLst>
              <a:ext uri="{FF2B5EF4-FFF2-40B4-BE49-F238E27FC236}">
                <a16:creationId xmlns:a16="http://schemas.microsoft.com/office/drawing/2014/main" id="{AF7DF40A-3FFC-B890-D982-DEF5E918D878}"/>
              </a:ext>
            </a:extLst>
          </p:cNvPr>
          <p:cNvSpPr txBox="1"/>
          <p:nvPr/>
        </p:nvSpPr>
        <p:spPr>
          <a:xfrm>
            <a:off x="102661" y="4835833"/>
            <a:ext cx="63134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bg1"/>
                </a:solidFill>
              </a:rPr>
              <a:t>nicola.bowman@povertyalliance.org</a:t>
            </a:r>
            <a:endParaRPr lang="en-US" sz="2800">
              <a:solidFill>
                <a:schemeClr val="bg1"/>
              </a:solidFill>
            </a:endParaRPr>
          </a:p>
        </p:txBody>
      </p:sp>
      <p:pic>
        <p:nvPicPr>
          <p:cNvPr id="11" name="Graphic 10" descr="Elongated speech bubble">
            <a:extLst>
              <a:ext uri="{FF2B5EF4-FFF2-40B4-BE49-F238E27FC236}">
                <a16:creationId xmlns:a16="http://schemas.microsoft.com/office/drawing/2014/main" id="{92EE5946-C09E-4884-ACDC-C63EE79C9B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69773" y="239988"/>
            <a:ext cx="6161846" cy="5119065"/>
          </a:xfrm>
          <a:prstGeom prst="rect">
            <a:avLst/>
          </a:prstGeom>
        </p:spPr>
      </p:pic>
      <p:sp>
        <p:nvSpPr>
          <p:cNvPr id="16" name="TextBox 15">
            <a:extLst>
              <a:ext uri="{FF2B5EF4-FFF2-40B4-BE49-F238E27FC236}">
                <a16:creationId xmlns:a16="http://schemas.microsoft.com/office/drawing/2014/main" id="{14212673-1B27-5B18-18D6-8E10DD80A28F}"/>
              </a:ext>
            </a:extLst>
          </p:cNvPr>
          <p:cNvSpPr txBox="1"/>
          <p:nvPr/>
        </p:nvSpPr>
        <p:spPr>
          <a:xfrm>
            <a:off x="6243981" y="2056025"/>
            <a:ext cx="3601980" cy="707886"/>
          </a:xfrm>
          <a:prstGeom prst="rect">
            <a:avLst/>
          </a:prstGeom>
          <a:noFill/>
        </p:spPr>
        <p:txBody>
          <a:bodyPr wrap="square" lIns="91440" tIns="45720" rIns="91440" bIns="45720" rtlCol="0" anchor="t">
            <a:spAutoFit/>
          </a:bodyPr>
          <a:lstStyle/>
          <a:p>
            <a:pPr algn="ctr"/>
            <a:r>
              <a:rPr lang="en-US" sz="4000" b="1"/>
              <a:t>Thank you!</a:t>
            </a:r>
            <a:endParaRPr lang="en-US" sz="4000"/>
          </a:p>
        </p:txBody>
      </p:sp>
      <p:pic>
        <p:nvPicPr>
          <p:cNvPr id="7" name="Graphic 6" descr="Hill scene with solid fill">
            <a:extLst>
              <a:ext uri="{FF2B5EF4-FFF2-40B4-BE49-F238E27FC236}">
                <a16:creationId xmlns:a16="http://schemas.microsoft.com/office/drawing/2014/main" id="{19F9D511-C304-3484-E60F-035F6FEA31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8745" y="1673651"/>
            <a:ext cx="2774944" cy="2774944"/>
          </a:xfrm>
          <a:prstGeom prst="rect">
            <a:avLst/>
          </a:prstGeom>
        </p:spPr>
      </p:pic>
    </p:spTree>
    <p:extLst>
      <p:ext uri="{BB962C8B-B14F-4D97-AF65-F5344CB8AC3E}">
        <p14:creationId xmlns:p14="http://schemas.microsoft.com/office/powerpoint/2010/main" val="1706470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342B"/>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863894-750C-1211-9EDA-62075F610DE2}"/>
              </a:ext>
            </a:extLst>
          </p:cNvPr>
          <p:cNvSpPr txBox="1"/>
          <p:nvPr/>
        </p:nvSpPr>
        <p:spPr>
          <a:xfrm>
            <a:off x="525300" y="1874728"/>
            <a:ext cx="4922999" cy="3108543"/>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800" b="1">
                <a:solidFill>
                  <a:schemeClr val="bg1"/>
                </a:solidFill>
                <a:latin typeface="League Spartan"/>
                <a:cs typeface="Segoe UI"/>
              </a:rPr>
              <a:t>Poverty has been framed as a predominantly urban issue</a:t>
            </a:r>
          </a:p>
          <a:p>
            <a:pPr marL="457200" indent="-457200">
              <a:buFont typeface="Arial" panose="020B0604020202020204" pitchFamily="34" charset="0"/>
              <a:buChar char="•"/>
            </a:pPr>
            <a:r>
              <a:rPr lang="en-US" sz="2800" b="1">
                <a:solidFill>
                  <a:schemeClr val="bg1"/>
                </a:solidFill>
                <a:latin typeface="League Spartan"/>
                <a:cs typeface="Segoe UI"/>
              </a:rPr>
              <a:t>Poverty measures do not account for higher living costs in rural areas</a:t>
            </a:r>
          </a:p>
          <a:p>
            <a:endParaRPr lang="en-US" sz="2800" b="1">
              <a:solidFill>
                <a:schemeClr val="bg1"/>
              </a:solidFill>
              <a:latin typeface="League Spartan"/>
            </a:endParaRPr>
          </a:p>
        </p:txBody>
      </p:sp>
      <p:grpSp>
        <p:nvGrpSpPr>
          <p:cNvPr id="9" name="Group 8">
            <a:extLst>
              <a:ext uri="{FF2B5EF4-FFF2-40B4-BE49-F238E27FC236}">
                <a16:creationId xmlns:a16="http://schemas.microsoft.com/office/drawing/2014/main" id="{FE13B105-4873-60DB-8FCA-FA282EDC520E}"/>
              </a:ext>
            </a:extLst>
          </p:cNvPr>
          <p:cNvGrpSpPr/>
          <p:nvPr/>
        </p:nvGrpSpPr>
        <p:grpSpPr>
          <a:xfrm>
            <a:off x="-1" y="5651499"/>
            <a:ext cx="12192001" cy="1203739"/>
            <a:chOff x="-1" y="5651499"/>
            <a:chExt cx="12192001" cy="1203739"/>
          </a:xfrm>
        </p:grpSpPr>
        <p:sp>
          <p:nvSpPr>
            <p:cNvPr id="2" name="Rectangle 1">
              <a:extLst>
                <a:ext uri="{FF2B5EF4-FFF2-40B4-BE49-F238E27FC236}">
                  <a16:creationId xmlns:a16="http://schemas.microsoft.com/office/drawing/2014/main" id="{3E3AB37C-CBBD-8B2F-8974-2945DD635342}"/>
                </a:ext>
              </a:extLst>
            </p:cNvPr>
            <p:cNvSpPr/>
            <p:nvPr/>
          </p:nvSpPr>
          <p:spPr>
            <a:xfrm>
              <a:off x="-1" y="5651499"/>
              <a:ext cx="12192001" cy="1203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with low confidence">
              <a:extLst>
                <a:ext uri="{FF2B5EF4-FFF2-40B4-BE49-F238E27FC236}">
                  <a16:creationId xmlns:a16="http://schemas.microsoft.com/office/drawing/2014/main" id="{333734E3-CDC8-46E3-D196-9EBFC6C22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2206" y="5840946"/>
              <a:ext cx="2101844" cy="820141"/>
            </a:xfrm>
            <a:prstGeom prst="rect">
              <a:avLst/>
            </a:prstGeom>
          </p:spPr>
        </p:pic>
        <p:sp>
          <p:nvSpPr>
            <p:cNvPr id="3" name="TextBox 2">
              <a:extLst>
                <a:ext uri="{FF2B5EF4-FFF2-40B4-BE49-F238E27FC236}">
                  <a16:creationId xmlns:a16="http://schemas.microsoft.com/office/drawing/2014/main" id="{FBD0CC82-A5A9-3F60-C10B-0401436604BE}"/>
                </a:ext>
              </a:extLst>
            </p:cNvPr>
            <p:cNvSpPr txBox="1"/>
            <p:nvPr/>
          </p:nvSpPr>
          <p:spPr>
            <a:xfrm>
              <a:off x="457200" y="6020634"/>
              <a:ext cx="3336938" cy="461665"/>
            </a:xfrm>
            <a:prstGeom prst="rect">
              <a:avLst/>
            </a:prstGeom>
            <a:noFill/>
          </p:spPr>
          <p:txBody>
            <a:bodyPr wrap="square" lIns="91440" tIns="45720" rIns="91440" bIns="45720" rtlCol="0" anchor="t">
              <a:spAutoFit/>
            </a:bodyPr>
            <a:lstStyle/>
            <a:p>
              <a:r>
                <a:rPr lang="en-US" sz="2400" b="1"/>
                <a:t>povertyalliance.org</a:t>
              </a:r>
              <a:endParaRPr lang="en-US" sz="2400"/>
            </a:p>
          </p:txBody>
        </p:sp>
        <p:sp>
          <p:nvSpPr>
            <p:cNvPr id="4" name="TextBox 3">
              <a:extLst>
                <a:ext uri="{FF2B5EF4-FFF2-40B4-BE49-F238E27FC236}">
                  <a16:creationId xmlns:a16="http://schemas.microsoft.com/office/drawing/2014/main" id="{11240589-9999-11F4-F14F-1A3F2B4FAD7C}"/>
                </a:ext>
              </a:extLst>
            </p:cNvPr>
            <p:cNvSpPr txBox="1"/>
            <p:nvPr/>
          </p:nvSpPr>
          <p:spPr>
            <a:xfrm>
              <a:off x="4940853" y="6020633"/>
              <a:ext cx="2950416" cy="461665"/>
            </a:xfrm>
            <a:prstGeom prst="rect">
              <a:avLst/>
            </a:prstGeom>
            <a:noFill/>
          </p:spPr>
          <p:txBody>
            <a:bodyPr wrap="square" lIns="91440" tIns="45720" rIns="91440" bIns="45720" rtlCol="0" anchor="t">
              <a:spAutoFit/>
            </a:bodyPr>
            <a:lstStyle/>
            <a:p>
              <a:r>
                <a:rPr lang="en-US" sz="2400" b="1">
                  <a:solidFill>
                    <a:srgbClr val="EF342B"/>
                  </a:solidFill>
                </a:rPr>
                <a:t>@povertyalliance</a:t>
              </a:r>
              <a:endParaRPr lang="en-US" sz="2400">
                <a:solidFill>
                  <a:srgbClr val="EF342B"/>
                </a:solidFill>
              </a:endParaRPr>
            </a:p>
          </p:txBody>
        </p:sp>
      </p:grpSp>
      <p:sp>
        <p:nvSpPr>
          <p:cNvPr id="10" name="TextBox 9">
            <a:extLst>
              <a:ext uri="{FF2B5EF4-FFF2-40B4-BE49-F238E27FC236}">
                <a16:creationId xmlns:a16="http://schemas.microsoft.com/office/drawing/2014/main" id="{F9F117D0-79EA-9D76-9DBB-3107BB69CB48}"/>
              </a:ext>
            </a:extLst>
          </p:cNvPr>
          <p:cNvSpPr txBox="1"/>
          <p:nvPr/>
        </p:nvSpPr>
        <p:spPr>
          <a:xfrm>
            <a:off x="457200" y="509938"/>
            <a:ext cx="11277198" cy="707886"/>
          </a:xfrm>
          <a:prstGeom prst="rect">
            <a:avLst/>
          </a:prstGeom>
          <a:noFill/>
        </p:spPr>
        <p:txBody>
          <a:bodyPr wrap="square" lIns="91440" tIns="45720" rIns="91440" bIns="45720" rtlCol="0" anchor="t">
            <a:spAutoFit/>
          </a:bodyPr>
          <a:lstStyle/>
          <a:p>
            <a:r>
              <a:rPr lang="en-US" sz="4000" b="1"/>
              <a:t>Why we need to focus on rural poverty</a:t>
            </a:r>
          </a:p>
        </p:txBody>
      </p:sp>
      <p:sp>
        <p:nvSpPr>
          <p:cNvPr id="6" name="TextBox 5">
            <a:extLst>
              <a:ext uri="{FF2B5EF4-FFF2-40B4-BE49-F238E27FC236}">
                <a16:creationId xmlns:a16="http://schemas.microsoft.com/office/drawing/2014/main" id="{05EB5221-A297-3787-17E1-F64B62E47C55}"/>
              </a:ext>
            </a:extLst>
          </p:cNvPr>
          <p:cNvSpPr txBox="1"/>
          <p:nvPr/>
        </p:nvSpPr>
        <p:spPr>
          <a:xfrm>
            <a:off x="4669971" y="901044"/>
            <a:ext cx="7071030" cy="4811969"/>
          </a:xfrm>
          <a:prstGeom prst="rect">
            <a:avLst/>
          </a:prstGeom>
          <a:noFill/>
        </p:spPr>
        <p:txBody>
          <a:bodyPr wrap="square" rtlCol="0">
            <a:spAutoFit/>
          </a:bodyPr>
          <a:lstStyle/>
          <a:p>
            <a:endParaRPr lang="en-GB"/>
          </a:p>
        </p:txBody>
      </p:sp>
      <p:pic>
        <p:nvPicPr>
          <p:cNvPr id="12" name="Picture 11">
            <a:extLst>
              <a:ext uri="{FF2B5EF4-FFF2-40B4-BE49-F238E27FC236}">
                <a16:creationId xmlns:a16="http://schemas.microsoft.com/office/drawing/2014/main" id="{5C994EDC-9212-6FED-05B2-557E960347F9}"/>
              </a:ext>
            </a:extLst>
          </p:cNvPr>
          <p:cNvPicPr>
            <a:picLocks noChangeAspect="1"/>
          </p:cNvPicPr>
          <p:nvPr/>
        </p:nvPicPr>
        <p:blipFill>
          <a:blip r:embed="rId4"/>
          <a:stretch>
            <a:fillRect/>
          </a:stretch>
        </p:blipFill>
        <p:spPr>
          <a:xfrm>
            <a:off x="6366904" y="1407271"/>
            <a:ext cx="5374097" cy="4093225"/>
          </a:xfrm>
          <a:prstGeom prst="rect">
            <a:avLst/>
          </a:prstGeom>
        </p:spPr>
      </p:pic>
    </p:spTree>
    <p:extLst>
      <p:ext uri="{BB962C8B-B14F-4D97-AF65-F5344CB8AC3E}">
        <p14:creationId xmlns:p14="http://schemas.microsoft.com/office/powerpoint/2010/main" val="2991460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342B"/>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863894-750C-1211-9EDA-62075F610DE2}"/>
              </a:ext>
            </a:extLst>
          </p:cNvPr>
          <p:cNvSpPr txBox="1"/>
          <p:nvPr/>
        </p:nvSpPr>
        <p:spPr>
          <a:xfrm>
            <a:off x="525300" y="1874728"/>
            <a:ext cx="4922999" cy="2246769"/>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800" b="1">
                <a:solidFill>
                  <a:schemeClr val="bg1"/>
                </a:solidFill>
                <a:latin typeface="League Spartan"/>
                <a:cs typeface="Segoe UI"/>
              </a:rPr>
              <a:t>Poverty is masked by the rural idyll</a:t>
            </a:r>
          </a:p>
          <a:p>
            <a:pPr marL="457200" indent="-457200">
              <a:buFont typeface="Arial" panose="020B0604020202020204" pitchFamily="34" charset="0"/>
              <a:buChar char="•"/>
            </a:pPr>
            <a:r>
              <a:rPr lang="en-US" sz="2800" b="1">
                <a:solidFill>
                  <a:schemeClr val="bg1"/>
                </a:solidFill>
                <a:latin typeface="League Spartan"/>
                <a:cs typeface="Segoe UI"/>
              </a:rPr>
              <a:t>Stigma and shame create barriers to support</a:t>
            </a:r>
          </a:p>
          <a:p>
            <a:endParaRPr lang="en-US" sz="2800" b="1">
              <a:solidFill>
                <a:schemeClr val="bg1"/>
              </a:solidFill>
              <a:latin typeface="League Spartan"/>
            </a:endParaRPr>
          </a:p>
        </p:txBody>
      </p:sp>
      <p:grpSp>
        <p:nvGrpSpPr>
          <p:cNvPr id="9" name="Group 8">
            <a:extLst>
              <a:ext uri="{FF2B5EF4-FFF2-40B4-BE49-F238E27FC236}">
                <a16:creationId xmlns:a16="http://schemas.microsoft.com/office/drawing/2014/main" id="{FE13B105-4873-60DB-8FCA-FA282EDC520E}"/>
              </a:ext>
            </a:extLst>
          </p:cNvPr>
          <p:cNvGrpSpPr/>
          <p:nvPr/>
        </p:nvGrpSpPr>
        <p:grpSpPr>
          <a:xfrm>
            <a:off x="-1" y="5651499"/>
            <a:ext cx="12192001" cy="1203739"/>
            <a:chOff x="-1" y="5651499"/>
            <a:chExt cx="12192001" cy="1203739"/>
          </a:xfrm>
        </p:grpSpPr>
        <p:sp>
          <p:nvSpPr>
            <p:cNvPr id="2" name="Rectangle 1">
              <a:extLst>
                <a:ext uri="{FF2B5EF4-FFF2-40B4-BE49-F238E27FC236}">
                  <a16:creationId xmlns:a16="http://schemas.microsoft.com/office/drawing/2014/main" id="{3E3AB37C-CBBD-8B2F-8974-2945DD635342}"/>
                </a:ext>
              </a:extLst>
            </p:cNvPr>
            <p:cNvSpPr/>
            <p:nvPr/>
          </p:nvSpPr>
          <p:spPr>
            <a:xfrm>
              <a:off x="-1" y="5651499"/>
              <a:ext cx="12192001" cy="1203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with low confidence">
              <a:extLst>
                <a:ext uri="{FF2B5EF4-FFF2-40B4-BE49-F238E27FC236}">
                  <a16:creationId xmlns:a16="http://schemas.microsoft.com/office/drawing/2014/main" id="{333734E3-CDC8-46E3-D196-9EBFC6C22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2206" y="5840946"/>
              <a:ext cx="2101844" cy="820141"/>
            </a:xfrm>
            <a:prstGeom prst="rect">
              <a:avLst/>
            </a:prstGeom>
          </p:spPr>
        </p:pic>
        <p:sp>
          <p:nvSpPr>
            <p:cNvPr id="3" name="TextBox 2">
              <a:extLst>
                <a:ext uri="{FF2B5EF4-FFF2-40B4-BE49-F238E27FC236}">
                  <a16:creationId xmlns:a16="http://schemas.microsoft.com/office/drawing/2014/main" id="{FBD0CC82-A5A9-3F60-C10B-0401436604BE}"/>
                </a:ext>
              </a:extLst>
            </p:cNvPr>
            <p:cNvSpPr txBox="1"/>
            <p:nvPr/>
          </p:nvSpPr>
          <p:spPr>
            <a:xfrm>
              <a:off x="457200" y="6020634"/>
              <a:ext cx="3336938" cy="461665"/>
            </a:xfrm>
            <a:prstGeom prst="rect">
              <a:avLst/>
            </a:prstGeom>
            <a:noFill/>
          </p:spPr>
          <p:txBody>
            <a:bodyPr wrap="square" lIns="91440" tIns="45720" rIns="91440" bIns="45720" rtlCol="0" anchor="t">
              <a:spAutoFit/>
            </a:bodyPr>
            <a:lstStyle/>
            <a:p>
              <a:r>
                <a:rPr lang="en-US" sz="2400" b="1"/>
                <a:t>povertyalliance.org</a:t>
              </a:r>
              <a:endParaRPr lang="en-US" sz="2400"/>
            </a:p>
          </p:txBody>
        </p:sp>
        <p:sp>
          <p:nvSpPr>
            <p:cNvPr id="4" name="TextBox 3">
              <a:extLst>
                <a:ext uri="{FF2B5EF4-FFF2-40B4-BE49-F238E27FC236}">
                  <a16:creationId xmlns:a16="http://schemas.microsoft.com/office/drawing/2014/main" id="{11240589-9999-11F4-F14F-1A3F2B4FAD7C}"/>
                </a:ext>
              </a:extLst>
            </p:cNvPr>
            <p:cNvSpPr txBox="1"/>
            <p:nvPr/>
          </p:nvSpPr>
          <p:spPr>
            <a:xfrm>
              <a:off x="4940853" y="6020633"/>
              <a:ext cx="2950416" cy="461665"/>
            </a:xfrm>
            <a:prstGeom prst="rect">
              <a:avLst/>
            </a:prstGeom>
            <a:noFill/>
          </p:spPr>
          <p:txBody>
            <a:bodyPr wrap="square" lIns="91440" tIns="45720" rIns="91440" bIns="45720" rtlCol="0" anchor="t">
              <a:spAutoFit/>
            </a:bodyPr>
            <a:lstStyle/>
            <a:p>
              <a:r>
                <a:rPr lang="en-US" sz="2400" b="1">
                  <a:solidFill>
                    <a:srgbClr val="EF342B"/>
                  </a:solidFill>
                </a:rPr>
                <a:t>@povertyalliance</a:t>
              </a:r>
              <a:endParaRPr lang="en-US" sz="2400">
                <a:solidFill>
                  <a:srgbClr val="EF342B"/>
                </a:solidFill>
              </a:endParaRPr>
            </a:p>
          </p:txBody>
        </p:sp>
      </p:grpSp>
      <p:sp>
        <p:nvSpPr>
          <p:cNvPr id="10" name="TextBox 9">
            <a:extLst>
              <a:ext uri="{FF2B5EF4-FFF2-40B4-BE49-F238E27FC236}">
                <a16:creationId xmlns:a16="http://schemas.microsoft.com/office/drawing/2014/main" id="{F9F117D0-79EA-9D76-9DBB-3107BB69CB48}"/>
              </a:ext>
            </a:extLst>
          </p:cNvPr>
          <p:cNvSpPr txBox="1"/>
          <p:nvPr/>
        </p:nvSpPr>
        <p:spPr>
          <a:xfrm>
            <a:off x="457200" y="509938"/>
            <a:ext cx="11277198" cy="707886"/>
          </a:xfrm>
          <a:prstGeom prst="rect">
            <a:avLst/>
          </a:prstGeom>
          <a:noFill/>
        </p:spPr>
        <p:txBody>
          <a:bodyPr wrap="square" lIns="91440" tIns="45720" rIns="91440" bIns="45720" rtlCol="0" anchor="t">
            <a:spAutoFit/>
          </a:bodyPr>
          <a:lstStyle/>
          <a:p>
            <a:r>
              <a:rPr lang="en-US" sz="4000" b="1"/>
              <a:t>Why we need to focus on rural poverty</a:t>
            </a:r>
          </a:p>
        </p:txBody>
      </p:sp>
      <p:pic>
        <p:nvPicPr>
          <p:cNvPr id="8" name="Picture 7">
            <a:extLst>
              <a:ext uri="{FF2B5EF4-FFF2-40B4-BE49-F238E27FC236}">
                <a16:creationId xmlns:a16="http://schemas.microsoft.com/office/drawing/2014/main" id="{EDAD1376-9EF7-6002-8DEE-EA1DAECA4487}"/>
              </a:ext>
            </a:extLst>
          </p:cNvPr>
          <p:cNvPicPr>
            <a:picLocks noChangeAspect="1"/>
          </p:cNvPicPr>
          <p:nvPr/>
        </p:nvPicPr>
        <p:blipFill rotWithShape="1">
          <a:blip r:embed="rId4"/>
          <a:srcRect l="11010" t="16528" r="10092" b="7697"/>
          <a:stretch/>
        </p:blipFill>
        <p:spPr>
          <a:xfrm>
            <a:off x="6743703" y="1667518"/>
            <a:ext cx="3987798" cy="3256413"/>
          </a:xfrm>
          <a:prstGeom prst="rect">
            <a:avLst/>
          </a:prstGeom>
        </p:spPr>
      </p:pic>
    </p:spTree>
    <p:extLst>
      <p:ext uri="{BB962C8B-B14F-4D97-AF65-F5344CB8AC3E}">
        <p14:creationId xmlns:p14="http://schemas.microsoft.com/office/powerpoint/2010/main" val="2602361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342B"/>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E13B105-4873-60DB-8FCA-FA282EDC520E}"/>
              </a:ext>
            </a:extLst>
          </p:cNvPr>
          <p:cNvGrpSpPr/>
          <p:nvPr/>
        </p:nvGrpSpPr>
        <p:grpSpPr>
          <a:xfrm>
            <a:off x="-1" y="5651499"/>
            <a:ext cx="12192001" cy="1203739"/>
            <a:chOff x="-1" y="5651499"/>
            <a:chExt cx="12192001" cy="1203739"/>
          </a:xfrm>
        </p:grpSpPr>
        <p:sp>
          <p:nvSpPr>
            <p:cNvPr id="2" name="Rectangle 1">
              <a:extLst>
                <a:ext uri="{FF2B5EF4-FFF2-40B4-BE49-F238E27FC236}">
                  <a16:creationId xmlns:a16="http://schemas.microsoft.com/office/drawing/2014/main" id="{3E3AB37C-CBBD-8B2F-8974-2945DD635342}"/>
                </a:ext>
              </a:extLst>
            </p:cNvPr>
            <p:cNvSpPr/>
            <p:nvPr/>
          </p:nvSpPr>
          <p:spPr>
            <a:xfrm>
              <a:off x="-1" y="5651499"/>
              <a:ext cx="12192001" cy="1203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with low confidence">
              <a:extLst>
                <a:ext uri="{FF2B5EF4-FFF2-40B4-BE49-F238E27FC236}">
                  <a16:creationId xmlns:a16="http://schemas.microsoft.com/office/drawing/2014/main" id="{333734E3-CDC8-46E3-D196-9EBFC6C22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2206" y="5840946"/>
              <a:ext cx="2101844" cy="820141"/>
            </a:xfrm>
            <a:prstGeom prst="rect">
              <a:avLst/>
            </a:prstGeom>
          </p:spPr>
        </p:pic>
        <p:sp>
          <p:nvSpPr>
            <p:cNvPr id="3" name="TextBox 2">
              <a:extLst>
                <a:ext uri="{FF2B5EF4-FFF2-40B4-BE49-F238E27FC236}">
                  <a16:creationId xmlns:a16="http://schemas.microsoft.com/office/drawing/2014/main" id="{FBD0CC82-A5A9-3F60-C10B-0401436604BE}"/>
                </a:ext>
              </a:extLst>
            </p:cNvPr>
            <p:cNvSpPr txBox="1"/>
            <p:nvPr/>
          </p:nvSpPr>
          <p:spPr>
            <a:xfrm>
              <a:off x="457200" y="6020634"/>
              <a:ext cx="3336938" cy="461665"/>
            </a:xfrm>
            <a:prstGeom prst="rect">
              <a:avLst/>
            </a:prstGeom>
            <a:noFill/>
          </p:spPr>
          <p:txBody>
            <a:bodyPr wrap="square" lIns="91440" tIns="45720" rIns="91440" bIns="45720" rtlCol="0" anchor="t">
              <a:spAutoFit/>
            </a:bodyPr>
            <a:lstStyle/>
            <a:p>
              <a:r>
                <a:rPr lang="en-US" sz="2400" b="1"/>
                <a:t>povertyalliance.org</a:t>
              </a:r>
              <a:endParaRPr lang="en-US" sz="2400"/>
            </a:p>
          </p:txBody>
        </p:sp>
        <p:sp>
          <p:nvSpPr>
            <p:cNvPr id="4" name="TextBox 3">
              <a:extLst>
                <a:ext uri="{FF2B5EF4-FFF2-40B4-BE49-F238E27FC236}">
                  <a16:creationId xmlns:a16="http://schemas.microsoft.com/office/drawing/2014/main" id="{11240589-9999-11F4-F14F-1A3F2B4FAD7C}"/>
                </a:ext>
              </a:extLst>
            </p:cNvPr>
            <p:cNvSpPr txBox="1"/>
            <p:nvPr/>
          </p:nvSpPr>
          <p:spPr>
            <a:xfrm>
              <a:off x="4940853" y="6020633"/>
              <a:ext cx="2950416" cy="461665"/>
            </a:xfrm>
            <a:prstGeom prst="rect">
              <a:avLst/>
            </a:prstGeom>
            <a:noFill/>
          </p:spPr>
          <p:txBody>
            <a:bodyPr wrap="square" lIns="91440" tIns="45720" rIns="91440" bIns="45720" rtlCol="0" anchor="t">
              <a:spAutoFit/>
            </a:bodyPr>
            <a:lstStyle/>
            <a:p>
              <a:r>
                <a:rPr lang="en-US" sz="2400" b="1">
                  <a:solidFill>
                    <a:srgbClr val="EF342B"/>
                  </a:solidFill>
                </a:rPr>
                <a:t>@povertyalliance</a:t>
              </a:r>
              <a:endParaRPr lang="en-US" sz="2400">
                <a:solidFill>
                  <a:srgbClr val="EF342B"/>
                </a:solidFill>
              </a:endParaRPr>
            </a:p>
          </p:txBody>
        </p:sp>
      </p:grpSp>
      <p:sp>
        <p:nvSpPr>
          <p:cNvPr id="10" name="TextBox 9">
            <a:extLst>
              <a:ext uri="{FF2B5EF4-FFF2-40B4-BE49-F238E27FC236}">
                <a16:creationId xmlns:a16="http://schemas.microsoft.com/office/drawing/2014/main" id="{F9F117D0-79EA-9D76-9DBB-3107BB69CB48}"/>
              </a:ext>
            </a:extLst>
          </p:cNvPr>
          <p:cNvSpPr txBox="1"/>
          <p:nvPr/>
        </p:nvSpPr>
        <p:spPr>
          <a:xfrm>
            <a:off x="457200" y="509938"/>
            <a:ext cx="11277198" cy="707886"/>
          </a:xfrm>
          <a:prstGeom prst="rect">
            <a:avLst/>
          </a:prstGeom>
          <a:noFill/>
        </p:spPr>
        <p:txBody>
          <a:bodyPr wrap="square" lIns="91440" tIns="45720" rIns="91440" bIns="45720" rtlCol="0" anchor="t">
            <a:spAutoFit/>
          </a:bodyPr>
          <a:lstStyle/>
          <a:p>
            <a:r>
              <a:rPr lang="en-US" sz="4000" b="1"/>
              <a:t>The rural poverty premium</a:t>
            </a:r>
          </a:p>
        </p:txBody>
      </p:sp>
      <p:sp>
        <p:nvSpPr>
          <p:cNvPr id="6" name="TextBox 5">
            <a:extLst>
              <a:ext uri="{FF2B5EF4-FFF2-40B4-BE49-F238E27FC236}">
                <a16:creationId xmlns:a16="http://schemas.microsoft.com/office/drawing/2014/main" id="{0472A1A6-2792-CD9D-9499-EE4D06A48C43}"/>
              </a:ext>
            </a:extLst>
          </p:cNvPr>
          <p:cNvSpPr txBox="1"/>
          <p:nvPr/>
        </p:nvSpPr>
        <p:spPr>
          <a:xfrm>
            <a:off x="8156069" y="1358186"/>
            <a:ext cx="4293921" cy="3477875"/>
          </a:xfrm>
          <a:prstGeom prst="rect">
            <a:avLst/>
          </a:prstGeom>
          <a:noFill/>
        </p:spPr>
        <p:txBody>
          <a:bodyPr wrap="square" lIns="91440" tIns="45720" rIns="91440" bIns="45720" rtlCol="0" anchor="t">
            <a:spAutoFit/>
          </a:bodyPr>
          <a:lstStyle/>
          <a:p>
            <a:r>
              <a:rPr lang="en-US" sz="2000" b="1">
                <a:solidFill>
                  <a:schemeClr val="bg1"/>
                </a:solidFill>
                <a:latin typeface="League Spartan"/>
                <a:cs typeface="Segoe UI"/>
              </a:rPr>
              <a:t>	Travel</a:t>
            </a:r>
          </a:p>
          <a:p>
            <a:endParaRPr lang="en-US" sz="2000" b="1">
              <a:solidFill>
                <a:schemeClr val="bg1"/>
              </a:solidFill>
              <a:latin typeface="League Spartan"/>
              <a:cs typeface="Segoe UI"/>
            </a:endParaRPr>
          </a:p>
          <a:p>
            <a:endParaRPr lang="en-US" sz="2000" b="1">
              <a:solidFill>
                <a:schemeClr val="bg1"/>
              </a:solidFill>
              <a:latin typeface="League Spartan"/>
              <a:cs typeface="Segoe UI"/>
            </a:endParaRPr>
          </a:p>
          <a:p>
            <a:r>
              <a:rPr lang="en-US" sz="2000" b="1">
                <a:solidFill>
                  <a:schemeClr val="bg1"/>
                </a:solidFill>
                <a:latin typeface="League Spartan"/>
                <a:cs typeface="Segoe UI"/>
              </a:rPr>
              <a:t>	Fuel Poverty</a:t>
            </a:r>
          </a:p>
          <a:p>
            <a:endParaRPr lang="en-US" sz="2000" b="1">
              <a:solidFill>
                <a:schemeClr val="bg1"/>
              </a:solidFill>
              <a:latin typeface="League Spartan"/>
              <a:cs typeface="Segoe UI"/>
            </a:endParaRPr>
          </a:p>
          <a:p>
            <a:r>
              <a:rPr lang="en-US" sz="2000" b="1">
                <a:solidFill>
                  <a:schemeClr val="bg1"/>
                </a:solidFill>
                <a:latin typeface="League Spartan"/>
                <a:cs typeface="Segoe UI"/>
              </a:rPr>
              <a:t>	</a:t>
            </a:r>
          </a:p>
          <a:p>
            <a:r>
              <a:rPr lang="en-US" sz="2000" b="1">
                <a:solidFill>
                  <a:schemeClr val="bg1"/>
                </a:solidFill>
                <a:latin typeface="League Spartan"/>
                <a:cs typeface="Segoe UI"/>
              </a:rPr>
              <a:t>	Higher food prices</a:t>
            </a:r>
          </a:p>
          <a:p>
            <a:endParaRPr lang="en-US" sz="2000" b="1">
              <a:solidFill>
                <a:schemeClr val="bg1"/>
              </a:solidFill>
              <a:latin typeface="League Spartan"/>
              <a:cs typeface="Segoe UI"/>
            </a:endParaRPr>
          </a:p>
          <a:p>
            <a:endParaRPr lang="en-US" sz="2000" b="1">
              <a:solidFill>
                <a:schemeClr val="bg1"/>
              </a:solidFill>
              <a:latin typeface="League Spartan"/>
              <a:cs typeface="Segoe UI"/>
            </a:endParaRPr>
          </a:p>
          <a:p>
            <a:r>
              <a:rPr lang="en-US" sz="2000" b="1">
                <a:solidFill>
                  <a:schemeClr val="bg1"/>
                </a:solidFill>
                <a:latin typeface="League Spartan"/>
                <a:cs typeface="Segoe UI"/>
              </a:rPr>
              <a:t>	Housing Insecurity</a:t>
            </a:r>
          </a:p>
          <a:p>
            <a:pPr marL="342900" indent="-342900">
              <a:buFont typeface="Arial" panose="020B0604020202020204" pitchFamily="34" charset="0"/>
              <a:buChar char="•"/>
            </a:pPr>
            <a:endParaRPr lang="en-US" sz="2000" b="1">
              <a:solidFill>
                <a:schemeClr val="bg1"/>
              </a:solidFill>
              <a:latin typeface="League Spartan"/>
              <a:cs typeface="Segoe UI"/>
            </a:endParaRPr>
          </a:p>
        </p:txBody>
      </p:sp>
      <p:sp>
        <p:nvSpPr>
          <p:cNvPr id="7" name="Oval 6">
            <a:extLst>
              <a:ext uri="{FF2B5EF4-FFF2-40B4-BE49-F238E27FC236}">
                <a16:creationId xmlns:a16="http://schemas.microsoft.com/office/drawing/2014/main" id="{52F6DFC2-FE0D-4F30-2C3D-9AD33B76706A}"/>
              </a:ext>
            </a:extLst>
          </p:cNvPr>
          <p:cNvSpPr/>
          <p:nvPr/>
        </p:nvSpPr>
        <p:spPr>
          <a:xfrm>
            <a:off x="1380825" y="1586958"/>
            <a:ext cx="4025032" cy="3550915"/>
          </a:xfrm>
          <a:prstGeom prst="ellipse">
            <a:avLst/>
          </a:prstGeom>
          <a:solidFill>
            <a:srgbClr val="C00000"/>
          </a:solidFill>
          <a:ln>
            <a:solidFill>
              <a:srgbClr val="F5F5F5"/>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800" b="1" kern="100">
              <a:effectLst/>
              <a:latin typeface="+mj-lt"/>
              <a:ea typeface="Calibri"/>
              <a:cs typeface="Arial"/>
            </a:endParaRPr>
          </a:p>
          <a:p>
            <a:pPr algn="ctr"/>
            <a:r>
              <a:rPr lang="en-GB" sz="2800" b="1" kern="100">
                <a:effectLst/>
                <a:latin typeface="+mj-lt"/>
                <a:ea typeface="Calibri"/>
                <a:cs typeface="Arial"/>
              </a:rPr>
              <a:t>The minimum cost of living in rural Scotland is between </a:t>
            </a:r>
            <a:r>
              <a:rPr lang="en-GB" sz="2800" b="1" kern="100">
                <a:latin typeface="+mj-lt"/>
                <a:ea typeface="Calibri"/>
                <a:cs typeface="Arial"/>
              </a:rPr>
              <a:t>14-32</a:t>
            </a:r>
            <a:r>
              <a:rPr lang="en-GB" sz="2800" b="1" kern="100">
                <a:effectLst/>
                <a:latin typeface="+mj-lt"/>
                <a:ea typeface="Calibri"/>
                <a:cs typeface="Arial"/>
              </a:rPr>
              <a:t>% higher than urban areas of the UK.</a:t>
            </a:r>
          </a:p>
          <a:p>
            <a:pPr algn="ctr"/>
            <a:endParaRPr lang="en-GB"/>
          </a:p>
        </p:txBody>
      </p:sp>
      <p:pic>
        <p:nvPicPr>
          <p:cNvPr id="11" name="Graphic 10" descr="Car outline">
            <a:extLst>
              <a:ext uri="{FF2B5EF4-FFF2-40B4-BE49-F238E27FC236}">
                <a16:creationId xmlns:a16="http://schemas.microsoft.com/office/drawing/2014/main" id="{3A834BF6-83AE-755E-0B49-DCBE4E2C8E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23701" y="932927"/>
            <a:ext cx="1135136" cy="1135136"/>
          </a:xfrm>
          <a:prstGeom prst="rect">
            <a:avLst/>
          </a:prstGeom>
        </p:spPr>
      </p:pic>
      <p:pic>
        <p:nvPicPr>
          <p:cNvPr id="12" name="Graphic 11" descr="Empty battery with solid fill">
            <a:extLst>
              <a:ext uri="{FF2B5EF4-FFF2-40B4-BE49-F238E27FC236}">
                <a16:creationId xmlns:a16="http://schemas.microsoft.com/office/drawing/2014/main" id="{1EA28B36-E9F8-AFCF-B732-AA2CC754FBF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34069" y="1967775"/>
            <a:ext cx="914400" cy="914400"/>
          </a:xfrm>
          <a:prstGeom prst="rect">
            <a:avLst/>
          </a:prstGeom>
        </p:spPr>
      </p:pic>
      <p:pic>
        <p:nvPicPr>
          <p:cNvPr id="15" name="Graphic 14" descr="Apple with solid fill">
            <a:extLst>
              <a:ext uri="{FF2B5EF4-FFF2-40B4-BE49-F238E27FC236}">
                <a16:creationId xmlns:a16="http://schemas.microsoft.com/office/drawing/2014/main" id="{4F241458-3621-A0C2-C46D-03C2CFA945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02677" y="2834509"/>
            <a:ext cx="914400" cy="914400"/>
          </a:xfrm>
          <a:prstGeom prst="rect">
            <a:avLst/>
          </a:prstGeom>
        </p:spPr>
      </p:pic>
      <p:pic>
        <p:nvPicPr>
          <p:cNvPr id="16" name="Graphic 6" descr="House with solid fill">
            <a:extLst>
              <a:ext uri="{FF2B5EF4-FFF2-40B4-BE49-F238E27FC236}">
                <a16:creationId xmlns:a16="http://schemas.microsoft.com/office/drawing/2014/main" id="{87944557-D155-C86B-F006-1C34E73FD96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34069" y="3797982"/>
            <a:ext cx="914400" cy="914400"/>
          </a:xfrm>
          <a:prstGeom prst="rect">
            <a:avLst/>
          </a:prstGeom>
        </p:spPr>
      </p:pic>
      <p:sp>
        <p:nvSpPr>
          <p:cNvPr id="17" name="TextBox 16">
            <a:extLst>
              <a:ext uri="{FF2B5EF4-FFF2-40B4-BE49-F238E27FC236}">
                <a16:creationId xmlns:a16="http://schemas.microsoft.com/office/drawing/2014/main" id="{35589F89-5A90-6DF0-B865-8C5B72A7AEA0}"/>
              </a:ext>
            </a:extLst>
          </p:cNvPr>
          <p:cNvSpPr txBox="1"/>
          <p:nvPr/>
        </p:nvSpPr>
        <p:spPr>
          <a:xfrm>
            <a:off x="6095799" y="4851848"/>
            <a:ext cx="6165585" cy="923330"/>
          </a:xfrm>
          <a:prstGeom prst="rect">
            <a:avLst/>
          </a:prstGeom>
          <a:noFill/>
        </p:spPr>
        <p:txBody>
          <a:bodyPr wrap="square" rtlCol="0">
            <a:spAutoFit/>
          </a:bodyPr>
          <a:lstStyle/>
          <a:p>
            <a:pPr algn="ctr"/>
            <a:r>
              <a:rPr lang="en-US" sz="1800" b="1">
                <a:solidFill>
                  <a:schemeClr val="bg1"/>
                </a:solidFill>
                <a:latin typeface="League Spartan"/>
                <a:cs typeface="Segoe UI"/>
              </a:rPr>
              <a:t>People living rurally and on a low income are faced with both the rural premium and the poverty premium.</a:t>
            </a:r>
            <a:endParaRPr lang="en-US" sz="1800" b="1">
              <a:solidFill>
                <a:schemeClr val="bg1"/>
              </a:solidFill>
              <a:latin typeface="League Spartan"/>
            </a:endParaRPr>
          </a:p>
          <a:p>
            <a:endParaRPr lang="en-GB"/>
          </a:p>
        </p:txBody>
      </p:sp>
    </p:spTree>
    <p:extLst>
      <p:ext uri="{BB962C8B-B14F-4D97-AF65-F5344CB8AC3E}">
        <p14:creationId xmlns:p14="http://schemas.microsoft.com/office/powerpoint/2010/main" val="1535411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342B"/>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E13B105-4873-60DB-8FCA-FA282EDC520E}"/>
              </a:ext>
            </a:extLst>
          </p:cNvPr>
          <p:cNvGrpSpPr/>
          <p:nvPr/>
        </p:nvGrpSpPr>
        <p:grpSpPr>
          <a:xfrm>
            <a:off x="-1" y="5651499"/>
            <a:ext cx="12192001" cy="1203739"/>
            <a:chOff x="-1" y="5651499"/>
            <a:chExt cx="12192001" cy="1203739"/>
          </a:xfrm>
        </p:grpSpPr>
        <p:sp>
          <p:nvSpPr>
            <p:cNvPr id="2" name="Rectangle 1">
              <a:extLst>
                <a:ext uri="{FF2B5EF4-FFF2-40B4-BE49-F238E27FC236}">
                  <a16:creationId xmlns:a16="http://schemas.microsoft.com/office/drawing/2014/main" id="{3E3AB37C-CBBD-8B2F-8974-2945DD635342}"/>
                </a:ext>
              </a:extLst>
            </p:cNvPr>
            <p:cNvSpPr/>
            <p:nvPr/>
          </p:nvSpPr>
          <p:spPr>
            <a:xfrm>
              <a:off x="-1" y="5651499"/>
              <a:ext cx="12192001" cy="1203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with low confidence">
              <a:extLst>
                <a:ext uri="{FF2B5EF4-FFF2-40B4-BE49-F238E27FC236}">
                  <a16:creationId xmlns:a16="http://schemas.microsoft.com/office/drawing/2014/main" id="{333734E3-CDC8-46E3-D196-9EBFC6C22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2206" y="5840946"/>
              <a:ext cx="2101844" cy="820141"/>
            </a:xfrm>
            <a:prstGeom prst="rect">
              <a:avLst/>
            </a:prstGeom>
          </p:spPr>
        </p:pic>
        <p:sp>
          <p:nvSpPr>
            <p:cNvPr id="3" name="TextBox 2">
              <a:extLst>
                <a:ext uri="{FF2B5EF4-FFF2-40B4-BE49-F238E27FC236}">
                  <a16:creationId xmlns:a16="http://schemas.microsoft.com/office/drawing/2014/main" id="{FBD0CC82-A5A9-3F60-C10B-0401436604BE}"/>
                </a:ext>
              </a:extLst>
            </p:cNvPr>
            <p:cNvSpPr txBox="1"/>
            <p:nvPr/>
          </p:nvSpPr>
          <p:spPr>
            <a:xfrm>
              <a:off x="457200" y="6020634"/>
              <a:ext cx="3336938" cy="461665"/>
            </a:xfrm>
            <a:prstGeom prst="rect">
              <a:avLst/>
            </a:prstGeom>
            <a:noFill/>
          </p:spPr>
          <p:txBody>
            <a:bodyPr wrap="square" lIns="91440" tIns="45720" rIns="91440" bIns="45720" rtlCol="0" anchor="t">
              <a:spAutoFit/>
            </a:bodyPr>
            <a:lstStyle/>
            <a:p>
              <a:r>
                <a:rPr lang="en-US" sz="2400" b="1"/>
                <a:t>povertyalliance.org</a:t>
              </a:r>
              <a:endParaRPr lang="en-US" sz="2400"/>
            </a:p>
          </p:txBody>
        </p:sp>
        <p:sp>
          <p:nvSpPr>
            <p:cNvPr id="4" name="TextBox 3">
              <a:extLst>
                <a:ext uri="{FF2B5EF4-FFF2-40B4-BE49-F238E27FC236}">
                  <a16:creationId xmlns:a16="http://schemas.microsoft.com/office/drawing/2014/main" id="{11240589-9999-11F4-F14F-1A3F2B4FAD7C}"/>
                </a:ext>
              </a:extLst>
            </p:cNvPr>
            <p:cNvSpPr txBox="1"/>
            <p:nvPr/>
          </p:nvSpPr>
          <p:spPr>
            <a:xfrm>
              <a:off x="4940853" y="6020633"/>
              <a:ext cx="2950416" cy="461665"/>
            </a:xfrm>
            <a:prstGeom prst="rect">
              <a:avLst/>
            </a:prstGeom>
            <a:noFill/>
          </p:spPr>
          <p:txBody>
            <a:bodyPr wrap="square" lIns="91440" tIns="45720" rIns="91440" bIns="45720" rtlCol="0" anchor="t">
              <a:spAutoFit/>
            </a:bodyPr>
            <a:lstStyle/>
            <a:p>
              <a:r>
                <a:rPr lang="en-US" sz="2400" b="1">
                  <a:solidFill>
                    <a:srgbClr val="EF342B"/>
                  </a:solidFill>
                </a:rPr>
                <a:t>@povertyalliance</a:t>
              </a:r>
              <a:endParaRPr lang="en-US" sz="2400">
                <a:solidFill>
                  <a:srgbClr val="EF342B"/>
                </a:solidFill>
              </a:endParaRPr>
            </a:p>
          </p:txBody>
        </p:sp>
      </p:grpSp>
      <p:sp>
        <p:nvSpPr>
          <p:cNvPr id="10" name="TextBox 9">
            <a:extLst>
              <a:ext uri="{FF2B5EF4-FFF2-40B4-BE49-F238E27FC236}">
                <a16:creationId xmlns:a16="http://schemas.microsoft.com/office/drawing/2014/main" id="{F9F117D0-79EA-9D76-9DBB-3107BB69CB48}"/>
              </a:ext>
            </a:extLst>
          </p:cNvPr>
          <p:cNvSpPr txBox="1"/>
          <p:nvPr/>
        </p:nvSpPr>
        <p:spPr>
          <a:xfrm>
            <a:off x="457200" y="509938"/>
            <a:ext cx="11277198" cy="707886"/>
          </a:xfrm>
          <a:prstGeom prst="rect">
            <a:avLst/>
          </a:prstGeom>
          <a:noFill/>
        </p:spPr>
        <p:txBody>
          <a:bodyPr wrap="square" lIns="91440" tIns="45720" rIns="91440" bIns="45720" rtlCol="0" anchor="t">
            <a:spAutoFit/>
          </a:bodyPr>
          <a:lstStyle/>
          <a:p>
            <a:r>
              <a:rPr lang="en-US" sz="4000" b="1"/>
              <a:t>Taking Action on Rural Poverty (TARP)</a:t>
            </a:r>
          </a:p>
        </p:txBody>
      </p:sp>
      <p:pic>
        <p:nvPicPr>
          <p:cNvPr id="6" name="Picture 5">
            <a:extLst>
              <a:ext uri="{FF2B5EF4-FFF2-40B4-BE49-F238E27FC236}">
                <a16:creationId xmlns:a16="http://schemas.microsoft.com/office/drawing/2014/main" id="{66F3545B-9F99-CAAC-0D02-DE7176D58FE9}"/>
              </a:ext>
            </a:extLst>
          </p:cNvPr>
          <p:cNvPicPr>
            <a:picLocks noChangeAspect="1"/>
          </p:cNvPicPr>
          <p:nvPr/>
        </p:nvPicPr>
        <p:blipFill>
          <a:blip r:embed="rId4"/>
          <a:stretch>
            <a:fillRect/>
          </a:stretch>
        </p:blipFill>
        <p:spPr>
          <a:xfrm>
            <a:off x="6735418" y="2684175"/>
            <a:ext cx="2906788" cy="2519646"/>
          </a:xfrm>
          <a:prstGeom prst="rect">
            <a:avLst/>
          </a:prstGeom>
        </p:spPr>
      </p:pic>
      <p:pic>
        <p:nvPicPr>
          <p:cNvPr id="8" name="Picture 7">
            <a:extLst>
              <a:ext uri="{FF2B5EF4-FFF2-40B4-BE49-F238E27FC236}">
                <a16:creationId xmlns:a16="http://schemas.microsoft.com/office/drawing/2014/main" id="{8079A8B4-4E09-0109-2BFA-872334A5666D}"/>
              </a:ext>
            </a:extLst>
          </p:cNvPr>
          <p:cNvPicPr>
            <a:picLocks noChangeAspect="1"/>
          </p:cNvPicPr>
          <p:nvPr/>
        </p:nvPicPr>
        <p:blipFill>
          <a:blip r:embed="rId5"/>
          <a:stretch>
            <a:fillRect/>
          </a:stretch>
        </p:blipFill>
        <p:spPr>
          <a:xfrm>
            <a:off x="2125669" y="2684175"/>
            <a:ext cx="2918509" cy="2519646"/>
          </a:xfrm>
          <a:prstGeom prst="rect">
            <a:avLst/>
          </a:prstGeom>
        </p:spPr>
      </p:pic>
      <p:sp>
        <p:nvSpPr>
          <p:cNvPr id="12" name="TextBox 11">
            <a:extLst>
              <a:ext uri="{FF2B5EF4-FFF2-40B4-BE49-F238E27FC236}">
                <a16:creationId xmlns:a16="http://schemas.microsoft.com/office/drawing/2014/main" id="{FEF0ACFE-7971-57DB-2812-CB26258AC886}"/>
              </a:ext>
            </a:extLst>
          </p:cNvPr>
          <p:cNvSpPr txBox="1"/>
          <p:nvPr/>
        </p:nvSpPr>
        <p:spPr>
          <a:xfrm>
            <a:off x="457200" y="1282391"/>
            <a:ext cx="11277198" cy="954107"/>
          </a:xfrm>
          <a:prstGeom prst="rect">
            <a:avLst/>
          </a:prstGeom>
          <a:noFill/>
        </p:spPr>
        <p:txBody>
          <a:bodyPr wrap="square">
            <a:spAutoFit/>
          </a:bodyPr>
          <a:lstStyle/>
          <a:p>
            <a:pPr algn="ctr"/>
            <a:r>
              <a:rPr lang="en-GB" sz="2800" b="1">
                <a:solidFill>
                  <a:schemeClr val="bg1"/>
                </a:solidFill>
              </a:rPr>
              <a:t>Taking a systems change approach to reducing the rural poverty premium in Argyll and Bute and Aberdeenshire</a:t>
            </a:r>
          </a:p>
        </p:txBody>
      </p:sp>
    </p:spTree>
    <p:extLst>
      <p:ext uri="{BB962C8B-B14F-4D97-AF65-F5344CB8AC3E}">
        <p14:creationId xmlns:p14="http://schemas.microsoft.com/office/powerpoint/2010/main" val="3078516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342B"/>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E13B105-4873-60DB-8FCA-FA282EDC520E}"/>
              </a:ext>
            </a:extLst>
          </p:cNvPr>
          <p:cNvGrpSpPr/>
          <p:nvPr/>
        </p:nvGrpSpPr>
        <p:grpSpPr>
          <a:xfrm>
            <a:off x="-1" y="5651499"/>
            <a:ext cx="12192001" cy="1203739"/>
            <a:chOff x="-1" y="5651499"/>
            <a:chExt cx="12192001" cy="1203739"/>
          </a:xfrm>
        </p:grpSpPr>
        <p:sp>
          <p:nvSpPr>
            <p:cNvPr id="2" name="Rectangle 1">
              <a:extLst>
                <a:ext uri="{FF2B5EF4-FFF2-40B4-BE49-F238E27FC236}">
                  <a16:creationId xmlns:a16="http://schemas.microsoft.com/office/drawing/2014/main" id="{3E3AB37C-CBBD-8B2F-8974-2945DD635342}"/>
                </a:ext>
              </a:extLst>
            </p:cNvPr>
            <p:cNvSpPr/>
            <p:nvPr/>
          </p:nvSpPr>
          <p:spPr>
            <a:xfrm>
              <a:off x="-1" y="5651499"/>
              <a:ext cx="12192001" cy="1203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with low confidence">
              <a:extLst>
                <a:ext uri="{FF2B5EF4-FFF2-40B4-BE49-F238E27FC236}">
                  <a16:creationId xmlns:a16="http://schemas.microsoft.com/office/drawing/2014/main" id="{333734E3-CDC8-46E3-D196-9EBFC6C22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2206" y="5840946"/>
              <a:ext cx="2101844" cy="820141"/>
            </a:xfrm>
            <a:prstGeom prst="rect">
              <a:avLst/>
            </a:prstGeom>
          </p:spPr>
        </p:pic>
        <p:sp>
          <p:nvSpPr>
            <p:cNvPr id="3" name="TextBox 2">
              <a:extLst>
                <a:ext uri="{FF2B5EF4-FFF2-40B4-BE49-F238E27FC236}">
                  <a16:creationId xmlns:a16="http://schemas.microsoft.com/office/drawing/2014/main" id="{FBD0CC82-A5A9-3F60-C10B-0401436604BE}"/>
                </a:ext>
              </a:extLst>
            </p:cNvPr>
            <p:cNvSpPr txBox="1"/>
            <p:nvPr/>
          </p:nvSpPr>
          <p:spPr>
            <a:xfrm>
              <a:off x="457200" y="6020634"/>
              <a:ext cx="3336938" cy="461665"/>
            </a:xfrm>
            <a:prstGeom prst="rect">
              <a:avLst/>
            </a:prstGeom>
            <a:noFill/>
          </p:spPr>
          <p:txBody>
            <a:bodyPr wrap="square" lIns="91440" tIns="45720" rIns="91440" bIns="45720" rtlCol="0" anchor="t">
              <a:spAutoFit/>
            </a:bodyPr>
            <a:lstStyle/>
            <a:p>
              <a:r>
                <a:rPr lang="en-US" sz="2400" b="1"/>
                <a:t>povertyalliance.org</a:t>
              </a:r>
              <a:endParaRPr lang="en-US" sz="2400"/>
            </a:p>
          </p:txBody>
        </p:sp>
        <p:sp>
          <p:nvSpPr>
            <p:cNvPr id="4" name="TextBox 3">
              <a:extLst>
                <a:ext uri="{FF2B5EF4-FFF2-40B4-BE49-F238E27FC236}">
                  <a16:creationId xmlns:a16="http://schemas.microsoft.com/office/drawing/2014/main" id="{11240589-9999-11F4-F14F-1A3F2B4FAD7C}"/>
                </a:ext>
              </a:extLst>
            </p:cNvPr>
            <p:cNvSpPr txBox="1"/>
            <p:nvPr/>
          </p:nvSpPr>
          <p:spPr>
            <a:xfrm>
              <a:off x="4940853" y="6020633"/>
              <a:ext cx="2950416" cy="461665"/>
            </a:xfrm>
            <a:prstGeom prst="rect">
              <a:avLst/>
            </a:prstGeom>
            <a:noFill/>
          </p:spPr>
          <p:txBody>
            <a:bodyPr wrap="square" lIns="91440" tIns="45720" rIns="91440" bIns="45720" rtlCol="0" anchor="t">
              <a:spAutoFit/>
            </a:bodyPr>
            <a:lstStyle/>
            <a:p>
              <a:r>
                <a:rPr lang="en-US" sz="2400" b="1">
                  <a:solidFill>
                    <a:srgbClr val="EE2D24"/>
                  </a:solidFill>
                </a:rPr>
                <a:t>@povertyalliance</a:t>
              </a:r>
              <a:endParaRPr lang="en-US" sz="2400">
                <a:solidFill>
                  <a:srgbClr val="EE2D24"/>
                </a:solidFill>
              </a:endParaRPr>
            </a:p>
          </p:txBody>
        </p:sp>
      </p:grpSp>
      <p:sp>
        <p:nvSpPr>
          <p:cNvPr id="10" name="TextBox 9">
            <a:extLst>
              <a:ext uri="{FF2B5EF4-FFF2-40B4-BE49-F238E27FC236}">
                <a16:creationId xmlns:a16="http://schemas.microsoft.com/office/drawing/2014/main" id="{F9F117D0-79EA-9D76-9DBB-3107BB69CB48}"/>
              </a:ext>
            </a:extLst>
          </p:cNvPr>
          <p:cNvSpPr txBox="1"/>
          <p:nvPr/>
        </p:nvSpPr>
        <p:spPr>
          <a:xfrm>
            <a:off x="457200" y="509938"/>
            <a:ext cx="11277198" cy="707886"/>
          </a:xfrm>
          <a:prstGeom prst="rect">
            <a:avLst/>
          </a:prstGeom>
          <a:noFill/>
        </p:spPr>
        <p:txBody>
          <a:bodyPr wrap="square" lIns="91440" tIns="45720" rIns="91440" bIns="45720" rtlCol="0" anchor="t">
            <a:spAutoFit/>
          </a:bodyPr>
          <a:lstStyle/>
          <a:p>
            <a:r>
              <a:rPr lang="en-US" sz="4000" b="1"/>
              <a:t>TARP: Key Objectives</a:t>
            </a:r>
          </a:p>
        </p:txBody>
      </p:sp>
      <p:sp>
        <p:nvSpPr>
          <p:cNvPr id="7" name="TextBox 6">
            <a:extLst>
              <a:ext uri="{FF2B5EF4-FFF2-40B4-BE49-F238E27FC236}">
                <a16:creationId xmlns:a16="http://schemas.microsoft.com/office/drawing/2014/main" id="{98225B61-5C2E-BB9D-0B39-F2A059B0864A}"/>
              </a:ext>
            </a:extLst>
          </p:cNvPr>
          <p:cNvSpPr txBox="1"/>
          <p:nvPr/>
        </p:nvSpPr>
        <p:spPr>
          <a:xfrm>
            <a:off x="674713" y="1590488"/>
            <a:ext cx="4266140" cy="2862322"/>
          </a:xfrm>
          <a:prstGeom prst="rect">
            <a:avLst/>
          </a:prstGeom>
          <a:noFill/>
        </p:spPr>
        <p:txBody>
          <a:bodyPr wrap="square" rtlCol="0">
            <a:spAutoFit/>
          </a:bodyPr>
          <a:lstStyle/>
          <a:p>
            <a:pPr marL="342900" indent="-342900" algn="l" rtl="0" fontAlgn="base">
              <a:buFont typeface="Arial" panose="020B0604020202020204" pitchFamily="34" charset="0"/>
              <a:buChar char="•"/>
            </a:pPr>
            <a:r>
              <a:rPr lang="en-US" sz="3600" b="1" i="0" u="none" strike="noStrike">
                <a:solidFill>
                  <a:schemeClr val="bg1"/>
                </a:solidFill>
                <a:effectLst/>
              </a:rPr>
              <a:t>Collaborate</a:t>
            </a:r>
            <a:endParaRPr lang="en-US" sz="3600" b="1" i="0">
              <a:solidFill>
                <a:schemeClr val="bg1"/>
              </a:solidFill>
              <a:effectLst/>
            </a:endParaRPr>
          </a:p>
          <a:p>
            <a:pPr marL="342900" indent="-342900" algn="l" rtl="0" fontAlgn="base">
              <a:buFont typeface="Arial" panose="020B0604020202020204" pitchFamily="34" charset="0"/>
              <a:buChar char="•"/>
            </a:pPr>
            <a:endParaRPr lang="en-US" sz="3600" b="1" i="0">
              <a:solidFill>
                <a:schemeClr val="bg1"/>
              </a:solidFill>
              <a:effectLst/>
            </a:endParaRPr>
          </a:p>
          <a:p>
            <a:pPr marL="342900" indent="-342900" algn="l" rtl="0" fontAlgn="base">
              <a:buFont typeface="Arial" panose="020B0604020202020204" pitchFamily="34" charset="0"/>
              <a:buChar char="•"/>
            </a:pPr>
            <a:r>
              <a:rPr lang="en-US" sz="3600" b="1" i="0" u="none" strike="noStrike">
                <a:solidFill>
                  <a:schemeClr val="bg1"/>
                </a:solidFill>
                <a:effectLst/>
              </a:rPr>
              <a:t>Strengthen</a:t>
            </a:r>
          </a:p>
          <a:p>
            <a:pPr marL="342900" indent="-342900" algn="l" rtl="0" fontAlgn="base">
              <a:buFont typeface="Arial" panose="020B0604020202020204" pitchFamily="34" charset="0"/>
              <a:buChar char="•"/>
            </a:pPr>
            <a:endParaRPr lang="en-US" sz="3600" b="1" i="0">
              <a:solidFill>
                <a:schemeClr val="bg1"/>
              </a:solidFill>
              <a:effectLst/>
            </a:endParaRPr>
          </a:p>
          <a:p>
            <a:pPr marL="342900" indent="-342900" algn="l" rtl="0" fontAlgn="base">
              <a:buFont typeface="Arial" panose="020B0604020202020204" pitchFamily="34" charset="0"/>
              <a:buChar char="•"/>
            </a:pPr>
            <a:r>
              <a:rPr lang="en-US" sz="3600" b="1" i="0" u="none" strike="noStrike">
                <a:solidFill>
                  <a:schemeClr val="bg1"/>
                </a:solidFill>
                <a:effectLst/>
              </a:rPr>
              <a:t>Learn</a:t>
            </a:r>
            <a:endParaRPr lang="en-GB" sz="2800" b="1"/>
          </a:p>
        </p:txBody>
      </p:sp>
      <p:pic>
        <p:nvPicPr>
          <p:cNvPr id="12" name="Picture 4" descr="A red and white striped background&#10;&#10;Description automatically generated">
            <a:extLst>
              <a:ext uri="{FF2B5EF4-FFF2-40B4-BE49-F238E27FC236}">
                <a16:creationId xmlns:a16="http://schemas.microsoft.com/office/drawing/2014/main" id="{4C17334F-9A56-F96B-6BEB-FDDB65B929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0191" y="1744120"/>
            <a:ext cx="6693859" cy="28623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481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342B"/>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E13B105-4873-60DB-8FCA-FA282EDC520E}"/>
              </a:ext>
            </a:extLst>
          </p:cNvPr>
          <p:cNvGrpSpPr/>
          <p:nvPr/>
        </p:nvGrpSpPr>
        <p:grpSpPr>
          <a:xfrm>
            <a:off x="-1" y="5651499"/>
            <a:ext cx="12192001" cy="1203739"/>
            <a:chOff x="-1" y="5651499"/>
            <a:chExt cx="12192001" cy="1203739"/>
          </a:xfrm>
        </p:grpSpPr>
        <p:sp>
          <p:nvSpPr>
            <p:cNvPr id="2" name="Rectangle 1">
              <a:extLst>
                <a:ext uri="{FF2B5EF4-FFF2-40B4-BE49-F238E27FC236}">
                  <a16:creationId xmlns:a16="http://schemas.microsoft.com/office/drawing/2014/main" id="{3E3AB37C-CBBD-8B2F-8974-2945DD635342}"/>
                </a:ext>
              </a:extLst>
            </p:cNvPr>
            <p:cNvSpPr/>
            <p:nvPr/>
          </p:nvSpPr>
          <p:spPr>
            <a:xfrm>
              <a:off x="-1" y="5651499"/>
              <a:ext cx="12192001" cy="1203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with low confidence">
              <a:extLst>
                <a:ext uri="{FF2B5EF4-FFF2-40B4-BE49-F238E27FC236}">
                  <a16:creationId xmlns:a16="http://schemas.microsoft.com/office/drawing/2014/main" id="{333734E3-CDC8-46E3-D196-9EBFC6C22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2206" y="5840946"/>
              <a:ext cx="2101844" cy="820141"/>
            </a:xfrm>
            <a:prstGeom prst="rect">
              <a:avLst/>
            </a:prstGeom>
          </p:spPr>
        </p:pic>
        <p:sp>
          <p:nvSpPr>
            <p:cNvPr id="3" name="TextBox 2">
              <a:extLst>
                <a:ext uri="{FF2B5EF4-FFF2-40B4-BE49-F238E27FC236}">
                  <a16:creationId xmlns:a16="http://schemas.microsoft.com/office/drawing/2014/main" id="{FBD0CC82-A5A9-3F60-C10B-0401436604BE}"/>
                </a:ext>
              </a:extLst>
            </p:cNvPr>
            <p:cNvSpPr txBox="1"/>
            <p:nvPr/>
          </p:nvSpPr>
          <p:spPr>
            <a:xfrm>
              <a:off x="457200" y="6020634"/>
              <a:ext cx="3336938" cy="461665"/>
            </a:xfrm>
            <a:prstGeom prst="rect">
              <a:avLst/>
            </a:prstGeom>
            <a:noFill/>
          </p:spPr>
          <p:txBody>
            <a:bodyPr wrap="square" lIns="91440" tIns="45720" rIns="91440" bIns="45720" rtlCol="0" anchor="t">
              <a:spAutoFit/>
            </a:bodyPr>
            <a:lstStyle/>
            <a:p>
              <a:r>
                <a:rPr lang="en-US" sz="2400" b="1"/>
                <a:t>povertyalliance.org</a:t>
              </a:r>
              <a:endParaRPr lang="en-US" sz="2400"/>
            </a:p>
          </p:txBody>
        </p:sp>
        <p:sp>
          <p:nvSpPr>
            <p:cNvPr id="4" name="TextBox 3">
              <a:extLst>
                <a:ext uri="{FF2B5EF4-FFF2-40B4-BE49-F238E27FC236}">
                  <a16:creationId xmlns:a16="http://schemas.microsoft.com/office/drawing/2014/main" id="{11240589-9999-11F4-F14F-1A3F2B4FAD7C}"/>
                </a:ext>
              </a:extLst>
            </p:cNvPr>
            <p:cNvSpPr txBox="1"/>
            <p:nvPr/>
          </p:nvSpPr>
          <p:spPr>
            <a:xfrm>
              <a:off x="4940853" y="6020633"/>
              <a:ext cx="2950416" cy="461665"/>
            </a:xfrm>
            <a:prstGeom prst="rect">
              <a:avLst/>
            </a:prstGeom>
            <a:noFill/>
          </p:spPr>
          <p:txBody>
            <a:bodyPr wrap="square" lIns="91440" tIns="45720" rIns="91440" bIns="45720" rtlCol="0" anchor="t">
              <a:spAutoFit/>
            </a:bodyPr>
            <a:lstStyle/>
            <a:p>
              <a:r>
                <a:rPr lang="en-US" sz="2400" b="1">
                  <a:solidFill>
                    <a:srgbClr val="EE2D24"/>
                  </a:solidFill>
                </a:rPr>
                <a:t>@povertyalliance</a:t>
              </a:r>
              <a:endParaRPr lang="en-US" sz="2400">
                <a:solidFill>
                  <a:srgbClr val="EE2D24"/>
                </a:solidFill>
              </a:endParaRPr>
            </a:p>
          </p:txBody>
        </p:sp>
      </p:grpSp>
      <p:sp>
        <p:nvSpPr>
          <p:cNvPr id="10" name="TextBox 9">
            <a:extLst>
              <a:ext uri="{FF2B5EF4-FFF2-40B4-BE49-F238E27FC236}">
                <a16:creationId xmlns:a16="http://schemas.microsoft.com/office/drawing/2014/main" id="{F9F117D0-79EA-9D76-9DBB-3107BB69CB48}"/>
              </a:ext>
            </a:extLst>
          </p:cNvPr>
          <p:cNvSpPr txBox="1"/>
          <p:nvPr/>
        </p:nvSpPr>
        <p:spPr>
          <a:xfrm>
            <a:off x="457200" y="509938"/>
            <a:ext cx="11277198" cy="707886"/>
          </a:xfrm>
          <a:prstGeom prst="rect">
            <a:avLst/>
          </a:prstGeom>
          <a:noFill/>
        </p:spPr>
        <p:txBody>
          <a:bodyPr wrap="square" lIns="91440" tIns="45720" rIns="91440" bIns="45720" rtlCol="0" anchor="t">
            <a:spAutoFit/>
          </a:bodyPr>
          <a:lstStyle/>
          <a:p>
            <a:r>
              <a:rPr lang="en-US" sz="4000" b="1"/>
              <a:t>Key Issues: Transportation</a:t>
            </a:r>
          </a:p>
        </p:txBody>
      </p:sp>
      <p:pic>
        <p:nvPicPr>
          <p:cNvPr id="17" name="Graphic 16" descr="Elongated speech bubble">
            <a:extLst>
              <a:ext uri="{FF2B5EF4-FFF2-40B4-BE49-F238E27FC236}">
                <a16:creationId xmlns:a16="http://schemas.microsoft.com/office/drawing/2014/main" id="{069FDD06-22F5-C6B4-1E2B-6E99CB9713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43473" y="670044"/>
            <a:ext cx="5278663" cy="4389498"/>
          </a:xfrm>
          <a:prstGeom prst="rect">
            <a:avLst/>
          </a:prstGeom>
        </p:spPr>
      </p:pic>
      <p:sp>
        <p:nvSpPr>
          <p:cNvPr id="18" name="TextBox 17">
            <a:extLst>
              <a:ext uri="{FF2B5EF4-FFF2-40B4-BE49-F238E27FC236}">
                <a16:creationId xmlns:a16="http://schemas.microsoft.com/office/drawing/2014/main" id="{DDD6884F-B0F1-3AD7-F870-FBA465EE2ECC}"/>
              </a:ext>
            </a:extLst>
          </p:cNvPr>
          <p:cNvSpPr txBox="1"/>
          <p:nvPr/>
        </p:nvSpPr>
        <p:spPr>
          <a:xfrm>
            <a:off x="7770142" y="1417408"/>
            <a:ext cx="3425326" cy="2308324"/>
          </a:xfrm>
          <a:prstGeom prst="rect">
            <a:avLst/>
          </a:prstGeom>
          <a:noFill/>
        </p:spPr>
        <p:txBody>
          <a:bodyPr wrap="square" lIns="91440" tIns="45720" rIns="91440" bIns="45720" rtlCol="0" anchor="t">
            <a:spAutoFit/>
          </a:bodyPr>
          <a:lstStyle/>
          <a:p>
            <a:pPr algn="ctr"/>
            <a:r>
              <a:rPr lang="en-US" i="1"/>
              <a:t>“I left a higher paid (permanent) role in [city] as the travel costs…were becoming unaffordable - I was spending in excess of £80 a week on fuel for my car …my lower paid temporary role has left us better off as it's fully remote.”</a:t>
            </a:r>
          </a:p>
        </p:txBody>
      </p:sp>
      <p:sp>
        <p:nvSpPr>
          <p:cNvPr id="11" name="TextBox 10">
            <a:extLst>
              <a:ext uri="{FF2B5EF4-FFF2-40B4-BE49-F238E27FC236}">
                <a16:creationId xmlns:a16="http://schemas.microsoft.com/office/drawing/2014/main" id="{0BC6E7B2-8199-3802-C01E-5935901A8B70}"/>
              </a:ext>
            </a:extLst>
          </p:cNvPr>
          <p:cNvSpPr txBox="1"/>
          <p:nvPr/>
        </p:nvSpPr>
        <p:spPr>
          <a:xfrm>
            <a:off x="996532" y="1892188"/>
            <a:ext cx="4943475" cy="2492990"/>
          </a:xfrm>
          <a:prstGeom prst="rect">
            <a:avLst/>
          </a:prstGeom>
          <a:noFill/>
        </p:spPr>
        <p:txBody>
          <a:bodyPr wrap="square" rtlCol="0">
            <a:spAutoFit/>
          </a:bodyPr>
          <a:lstStyle/>
          <a:p>
            <a:r>
              <a:rPr lang="en-US" sz="2800" b="1">
                <a:solidFill>
                  <a:schemeClr val="bg1"/>
                </a:solidFill>
              </a:rPr>
              <a:t>Travel can add over £50 per week to costs for rural households.</a:t>
            </a:r>
          </a:p>
          <a:p>
            <a:endParaRPr lang="en-US"/>
          </a:p>
          <a:p>
            <a:r>
              <a:rPr lang="en-US" sz="1800">
                <a:solidFill>
                  <a:schemeClr val="bg1"/>
                </a:solidFill>
              </a:rPr>
              <a:t>(Scottish Government, Poverty in Rural Scotland: A Review of the Evidence, 2021)</a:t>
            </a:r>
          </a:p>
          <a:p>
            <a:endParaRPr lang="en-GB"/>
          </a:p>
        </p:txBody>
      </p:sp>
    </p:spTree>
    <p:extLst>
      <p:ext uri="{BB962C8B-B14F-4D97-AF65-F5344CB8AC3E}">
        <p14:creationId xmlns:p14="http://schemas.microsoft.com/office/powerpoint/2010/main" val="3560192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342B"/>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E13B105-4873-60DB-8FCA-FA282EDC520E}"/>
              </a:ext>
            </a:extLst>
          </p:cNvPr>
          <p:cNvGrpSpPr/>
          <p:nvPr/>
        </p:nvGrpSpPr>
        <p:grpSpPr>
          <a:xfrm>
            <a:off x="-1" y="5651499"/>
            <a:ext cx="12192001" cy="1203739"/>
            <a:chOff x="-1" y="5651499"/>
            <a:chExt cx="12192001" cy="1203739"/>
          </a:xfrm>
        </p:grpSpPr>
        <p:sp>
          <p:nvSpPr>
            <p:cNvPr id="2" name="Rectangle 1">
              <a:extLst>
                <a:ext uri="{FF2B5EF4-FFF2-40B4-BE49-F238E27FC236}">
                  <a16:creationId xmlns:a16="http://schemas.microsoft.com/office/drawing/2014/main" id="{3E3AB37C-CBBD-8B2F-8974-2945DD635342}"/>
                </a:ext>
              </a:extLst>
            </p:cNvPr>
            <p:cNvSpPr/>
            <p:nvPr/>
          </p:nvSpPr>
          <p:spPr>
            <a:xfrm>
              <a:off x="-1" y="5651499"/>
              <a:ext cx="12192001" cy="1203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with low confidence">
              <a:extLst>
                <a:ext uri="{FF2B5EF4-FFF2-40B4-BE49-F238E27FC236}">
                  <a16:creationId xmlns:a16="http://schemas.microsoft.com/office/drawing/2014/main" id="{333734E3-CDC8-46E3-D196-9EBFC6C22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2206" y="5840946"/>
              <a:ext cx="2101844" cy="820141"/>
            </a:xfrm>
            <a:prstGeom prst="rect">
              <a:avLst/>
            </a:prstGeom>
          </p:spPr>
        </p:pic>
        <p:sp>
          <p:nvSpPr>
            <p:cNvPr id="3" name="TextBox 2">
              <a:extLst>
                <a:ext uri="{FF2B5EF4-FFF2-40B4-BE49-F238E27FC236}">
                  <a16:creationId xmlns:a16="http://schemas.microsoft.com/office/drawing/2014/main" id="{FBD0CC82-A5A9-3F60-C10B-0401436604BE}"/>
                </a:ext>
              </a:extLst>
            </p:cNvPr>
            <p:cNvSpPr txBox="1"/>
            <p:nvPr/>
          </p:nvSpPr>
          <p:spPr>
            <a:xfrm>
              <a:off x="457200" y="6020634"/>
              <a:ext cx="3336938" cy="461665"/>
            </a:xfrm>
            <a:prstGeom prst="rect">
              <a:avLst/>
            </a:prstGeom>
            <a:noFill/>
          </p:spPr>
          <p:txBody>
            <a:bodyPr wrap="square" lIns="91440" tIns="45720" rIns="91440" bIns="45720" rtlCol="0" anchor="t">
              <a:spAutoFit/>
            </a:bodyPr>
            <a:lstStyle/>
            <a:p>
              <a:r>
                <a:rPr lang="en-US" sz="2400" b="1"/>
                <a:t>povertyalliance.org</a:t>
              </a:r>
              <a:endParaRPr lang="en-US" sz="2400"/>
            </a:p>
          </p:txBody>
        </p:sp>
        <p:sp>
          <p:nvSpPr>
            <p:cNvPr id="4" name="TextBox 3">
              <a:extLst>
                <a:ext uri="{FF2B5EF4-FFF2-40B4-BE49-F238E27FC236}">
                  <a16:creationId xmlns:a16="http://schemas.microsoft.com/office/drawing/2014/main" id="{11240589-9999-11F4-F14F-1A3F2B4FAD7C}"/>
                </a:ext>
              </a:extLst>
            </p:cNvPr>
            <p:cNvSpPr txBox="1"/>
            <p:nvPr/>
          </p:nvSpPr>
          <p:spPr>
            <a:xfrm>
              <a:off x="4940853" y="6020633"/>
              <a:ext cx="2950416" cy="461665"/>
            </a:xfrm>
            <a:prstGeom prst="rect">
              <a:avLst/>
            </a:prstGeom>
            <a:noFill/>
          </p:spPr>
          <p:txBody>
            <a:bodyPr wrap="square" lIns="91440" tIns="45720" rIns="91440" bIns="45720" rtlCol="0" anchor="t">
              <a:spAutoFit/>
            </a:bodyPr>
            <a:lstStyle/>
            <a:p>
              <a:r>
                <a:rPr lang="en-US" sz="2400" b="1">
                  <a:solidFill>
                    <a:srgbClr val="EE2D24"/>
                  </a:solidFill>
                </a:rPr>
                <a:t>@povertyalliance</a:t>
              </a:r>
              <a:endParaRPr lang="en-US" sz="2400">
                <a:solidFill>
                  <a:srgbClr val="EE2D24"/>
                </a:solidFill>
              </a:endParaRPr>
            </a:p>
          </p:txBody>
        </p:sp>
      </p:grpSp>
      <p:sp>
        <p:nvSpPr>
          <p:cNvPr id="10" name="TextBox 9">
            <a:extLst>
              <a:ext uri="{FF2B5EF4-FFF2-40B4-BE49-F238E27FC236}">
                <a16:creationId xmlns:a16="http://schemas.microsoft.com/office/drawing/2014/main" id="{F9F117D0-79EA-9D76-9DBB-3107BB69CB48}"/>
              </a:ext>
            </a:extLst>
          </p:cNvPr>
          <p:cNvSpPr txBox="1"/>
          <p:nvPr/>
        </p:nvSpPr>
        <p:spPr>
          <a:xfrm>
            <a:off x="457200" y="509938"/>
            <a:ext cx="11277198" cy="707886"/>
          </a:xfrm>
          <a:prstGeom prst="rect">
            <a:avLst/>
          </a:prstGeom>
          <a:noFill/>
        </p:spPr>
        <p:txBody>
          <a:bodyPr wrap="square" lIns="91440" tIns="45720" rIns="91440" bIns="45720" rtlCol="0" anchor="t">
            <a:spAutoFit/>
          </a:bodyPr>
          <a:lstStyle/>
          <a:p>
            <a:r>
              <a:rPr lang="en-US" sz="4000" b="1"/>
              <a:t>Key Issues: Accessing Health Services</a:t>
            </a:r>
          </a:p>
        </p:txBody>
      </p:sp>
      <p:pic>
        <p:nvPicPr>
          <p:cNvPr id="17" name="Graphic 16" descr="Elongated speech bubble">
            <a:extLst>
              <a:ext uri="{FF2B5EF4-FFF2-40B4-BE49-F238E27FC236}">
                <a16:creationId xmlns:a16="http://schemas.microsoft.com/office/drawing/2014/main" id="{069FDD06-22F5-C6B4-1E2B-6E99CB9713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52047" y="763065"/>
            <a:ext cx="4339953" cy="3608909"/>
          </a:xfrm>
          <a:prstGeom prst="rect">
            <a:avLst/>
          </a:prstGeom>
        </p:spPr>
      </p:pic>
      <p:sp>
        <p:nvSpPr>
          <p:cNvPr id="18" name="TextBox 17">
            <a:extLst>
              <a:ext uri="{FF2B5EF4-FFF2-40B4-BE49-F238E27FC236}">
                <a16:creationId xmlns:a16="http://schemas.microsoft.com/office/drawing/2014/main" id="{DDD6884F-B0F1-3AD7-F870-FBA465EE2ECC}"/>
              </a:ext>
            </a:extLst>
          </p:cNvPr>
          <p:cNvSpPr txBox="1"/>
          <p:nvPr/>
        </p:nvSpPr>
        <p:spPr>
          <a:xfrm>
            <a:off x="8588054" y="1634168"/>
            <a:ext cx="3062191" cy="1200329"/>
          </a:xfrm>
          <a:prstGeom prst="rect">
            <a:avLst/>
          </a:prstGeom>
          <a:noFill/>
        </p:spPr>
        <p:txBody>
          <a:bodyPr wrap="square" lIns="91440" tIns="45720" rIns="91440" bIns="45720" rtlCol="0" anchor="t">
            <a:spAutoFit/>
          </a:bodyPr>
          <a:lstStyle/>
          <a:p>
            <a:pPr algn="ctr"/>
            <a:r>
              <a:rPr lang="en-US" sz="1800" i="1">
                <a:solidFill>
                  <a:srgbClr val="000000"/>
                </a:solidFill>
                <a:effectLst/>
                <a:latin typeface="League Spartan" pitchFamily="2" charset="0"/>
              </a:rPr>
              <a:t>“You can claim mileage back, but its not well advertised, its difficult to do and you have to do it within a month”</a:t>
            </a:r>
            <a:r>
              <a:rPr lang="en-US" sz="1800" i="0">
                <a:solidFill>
                  <a:srgbClr val="000000"/>
                </a:solidFill>
                <a:effectLst/>
                <a:latin typeface="League Spartan" pitchFamily="2" charset="0"/>
              </a:rPr>
              <a:t> </a:t>
            </a:r>
            <a:endParaRPr lang="en-US"/>
          </a:p>
        </p:txBody>
      </p:sp>
      <p:pic>
        <p:nvPicPr>
          <p:cNvPr id="14" name="Graphic 13" descr="Doctor female with solid fill">
            <a:extLst>
              <a:ext uri="{FF2B5EF4-FFF2-40B4-BE49-F238E27FC236}">
                <a16:creationId xmlns:a16="http://schemas.microsoft.com/office/drawing/2014/main" id="{6B08E5F3-B237-0539-0D37-E345EC0E5E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71639" y="2149647"/>
            <a:ext cx="1908060" cy="1908060"/>
          </a:xfrm>
          <a:prstGeom prst="rect">
            <a:avLst/>
          </a:prstGeom>
        </p:spPr>
      </p:pic>
      <p:pic>
        <p:nvPicPr>
          <p:cNvPr id="6" name="Graphic 5" descr="Elongated speech bubble">
            <a:extLst>
              <a:ext uri="{FF2B5EF4-FFF2-40B4-BE49-F238E27FC236}">
                <a16:creationId xmlns:a16="http://schemas.microsoft.com/office/drawing/2014/main" id="{13F2632A-BB8E-D0E4-E401-1EABB19FA3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29062" y="1817456"/>
            <a:ext cx="4162207" cy="3461103"/>
          </a:xfrm>
          <a:prstGeom prst="rect">
            <a:avLst/>
          </a:prstGeom>
        </p:spPr>
      </p:pic>
      <p:sp>
        <p:nvSpPr>
          <p:cNvPr id="7" name="TextBox 6">
            <a:extLst>
              <a:ext uri="{FF2B5EF4-FFF2-40B4-BE49-F238E27FC236}">
                <a16:creationId xmlns:a16="http://schemas.microsoft.com/office/drawing/2014/main" id="{DF67BDA3-9C43-28D5-B426-BBEDE0D7D84F}"/>
              </a:ext>
            </a:extLst>
          </p:cNvPr>
          <p:cNvSpPr txBox="1"/>
          <p:nvPr/>
        </p:nvSpPr>
        <p:spPr>
          <a:xfrm>
            <a:off x="4473639" y="2567520"/>
            <a:ext cx="2863962" cy="1200329"/>
          </a:xfrm>
          <a:prstGeom prst="rect">
            <a:avLst/>
          </a:prstGeom>
          <a:noFill/>
        </p:spPr>
        <p:txBody>
          <a:bodyPr wrap="square" rtlCol="0">
            <a:spAutoFit/>
          </a:bodyPr>
          <a:lstStyle/>
          <a:p>
            <a:r>
              <a:rPr lang="en-US" i="1"/>
              <a:t>“Even the local hospital has reduced its hours meaning you have to travel to A&amp;E in (city) if you have an injury.”</a:t>
            </a:r>
            <a:endParaRPr lang="en-GB" i="1"/>
          </a:p>
        </p:txBody>
      </p:sp>
    </p:spTree>
    <p:extLst>
      <p:ext uri="{BB962C8B-B14F-4D97-AF65-F5344CB8AC3E}">
        <p14:creationId xmlns:p14="http://schemas.microsoft.com/office/powerpoint/2010/main" val="1339841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342B"/>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E13B105-4873-60DB-8FCA-FA282EDC520E}"/>
              </a:ext>
            </a:extLst>
          </p:cNvPr>
          <p:cNvGrpSpPr/>
          <p:nvPr/>
        </p:nvGrpSpPr>
        <p:grpSpPr>
          <a:xfrm>
            <a:off x="-1" y="5651499"/>
            <a:ext cx="12192001" cy="1203739"/>
            <a:chOff x="-1" y="5651499"/>
            <a:chExt cx="12192001" cy="1203739"/>
          </a:xfrm>
        </p:grpSpPr>
        <p:sp>
          <p:nvSpPr>
            <p:cNvPr id="2" name="Rectangle 1">
              <a:extLst>
                <a:ext uri="{FF2B5EF4-FFF2-40B4-BE49-F238E27FC236}">
                  <a16:creationId xmlns:a16="http://schemas.microsoft.com/office/drawing/2014/main" id="{3E3AB37C-CBBD-8B2F-8974-2945DD635342}"/>
                </a:ext>
              </a:extLst>
            </p:cNvPr>
            <p:cNvSpPr/>
            <p:nvPr/>
          </p:nvSpPr>
          <p:spPr>
            <a:xfrm>
              <a:off x="-1" y="5651499"/>
              <a:ext cx="12192001" cy="1203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with low confidence">
              <a:extLst>
                <a:ext uri="{FF2B5EF4-FFF2-40B4-BE49-F238E27FC236}">
                  <a16:creationId xmlns:a16="http://schemas.microsoft.com/office/drawing/2014/main" id="{333734E3-CDC8-46E3-D196-9EBFC6C22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2206" y="5840946"/>
              <a:ext cx="2101844" cy="820141"/>
            </a:xfrm>
            <a:prstGeom prst="rect">
              <a:avLst/>
            </a:prstGeom>
          </p:spPr>
        </p:pic>
        <p:sp>
          <p:nvSpPr>
            <p:cNvPr id="3" name="TextBox 2">
              <a:extLst>
                <a:ext uri="{FF2B5EF4-FFF2-40B4-BE49-F238E27FC236}">
                  <a16:creationId xmlns:a16="http://schemas.microsoft.com/office/drawing/2014/main" id="{FBD0CC82-A5A9-3F60-C10B-0401436604BE}"/>
                </a:ext>
              </a:extLst>
            </p:cNvPr>
            <p:cNvSpPr txBox="1"/>
            <p:nvPr/>
          </p:nvSpPr>
          <p:spPr>
            <a:xfrm>
              <a:off x="457200" y="6020634"/>
              <a:ext cx="3336938" cy="461665"/>
            </a:xfrm>
            <a:prstGeom prst="rect">
              <a:avLst/>
            </a:prstGeom>
            <a:noFill/>
          </p:spPr>
          <p:txBody>
            <a:bodyPr wrap="square" lIns="91440" tIns="45720" rIns="91440" bIns="45720" rtlCol="0" anchor="t">
              <a:spAutoFit/>
            </a:bodyPr>
            <a:lstStyle/>
            <a:p>
              <a:r>
                <a:rPr lang="en-US" sz="2400" b="1"/>
                <a:t>povertyalliance.org</a:t>
              </a:r>
              <a:endParaRPr lang="en-US" sz="2400"/>
            </a:p>
          </p:txBody>
        </p:sp>
        <p:sp>
          <p:nvSpPr>
            <p:cNvPr id="4" name="TextBox 3">
              <a:extLst>
                <a:ext uri="{FF2B5EF4-FFF2-40B4-BE49-F238E27FC236}">
                  <a16:creationId xmlns:a16="http://schemas.microsoft.com/office/drawing/2014/main" id="{11240589-9999-11F4-F14F-1A3F2B4FAD7C}"/>
                </a:ext>
              </a:extLst>
            </p:cNvPr>
            <p:cNvSpPr txBox="1"/>
            <p:nvPr/>
          </p:nvSpPr>
          <p:spPr>
            <a:xfrm>
              <a:off x="4940853" y="6020633"/>
              <a:ext cx="2950416" cy="461665"/>
            </a:xfrm>
            <a:prstGeom prst="rect">
              <a:avLst/>
            </a:prstGeom>
            <a:noFill/>
          </p:spPr>
          <p:txBody>
            <a:bodyPr wrap="square" lIns="91440" tIns="45720" rIns="91440" bIns="45720" rtlCol="0" anchor="t">
              <a:spAutoFit/>
            </a:bodyPr>
            <a:lstStyle/>
            <a:p>
              <a:r>
                <a:rPr lang="en-US" sz="2400" b="1">
                  <a:solidFill>
                    <a:srgbClr val="EE2D24"/>
                  </a:solidFill>
                </a:rPr>
                <a:t>@povertyalliance</a:t>
              </a:r>
              <a:endParaRPr lang="en-US" sz="2400">
                <a:solidFill>
                  <a:srgbClr val="EE2D24"/>
                </a:solidFill>
              </a:endParaRPr>
            </a:p>
          </p:txBody>
        </p:sp>
      </p:grpSp>
      <p:sp>
        <p:nvSpPr>
          <p:cNvPr id="10" name="TextBox 9">
            <a:extLst>
              <a:ext uri="{FF2B5EF4-FFF2-40B4-BE49-F238E27FC236}">
                <a16:creationId xmlns:a16="http://schemas.microsoft.com/office/drawing/2014/main" id="{F9F117D0-79EA-9D76-9DBB-3107BB69CB48}"/>
              </a:ext>
            </a:extLst>
          </p:cNvPr>
          <p:cNvSpPr txBox="1"/>
          <p:nvPr/>
        </p:nvSpPr>
        <p:spPr>
          <a:xfrm>
            <a:off x="457200" y="509938"/>
            <a:ext cx="11277198" cy="707886"/>
          </a:xfrm>
          <a:prstGeom prst="rect">
            <a:avLst/>
          </a:prstGeom>
          <a:noFill/>
        </p:spPr>
        <p:txBody>
          <a:bodyPr wrap="square" lIns="91440" tIns="45720" rIns="91440" bIns="45720" rtlCol="0" anchor="t">
            <a:spAutoFit/>
          </a:bodyPr>
          <a:lstStyle/>
          <a:p>
            <a:r>
              <a:rPr lang="en-US" sz="4000" b="1"/>
              <a:t>Key Issues: Food Insecurity</a:t>
            </a:r>
          </a:p>
        </p:txBody>
      </p:sp>
      <p:pic>
        <p:nvPicPr>
          <p:cNvPr id="17" name="Graphic 16" descr="Elongated speech bubble">
            <a:extLst>
              <a:ext uri="{FF2B5EF4-FFF2-40B4-BE49-F238E27FC236}">
                <a16:creationId xmlns:a16="http://schemas.microsoft.com/office/drawing/2014/main" id="{069FDD06-22F5-C6B4-1E2B-6E99CB9713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16061" y="1128151"/>
            <a:ext cx="5011269" cy="4167145"/>
          </a:xfrm>
          <a:prstGeom prst="rect">
            <a:avLst/>
          </a:prstGeom>
        </p:spPr>
      </p:pic>
      <p:sp>
        <p:nvSpPr>
          <p:cNvPr id="18" name="TextBox 17">
            <a:extLst>
              <a:ext uri="{FF2B5EF4-FFF2-40B4-BE49-F238E27FC236}">
                <a16:creationId xmlns:a16="http://schemas.microsoft.com/office/drawing/2014/main" id="{DDD6884F-B0F1-3AD7-F870-FBA465EE2ECC}"/>
              </a:ext>
            </a:extLst>
          </p:cNvPr>
          <p:cNvSpPr txBox="1"/>
          <p:nvPr/>
        </p:nvSpPr>
        <p:spPr>
          <a:xfrm>
            <a:off x="7267802" y="2042833"/>
            <a:ext cx="3425326" cy="1754326"/>
          </a:xfrm>
          <a:prstGeom prst="rect">
            <a:avLst/>
          </a:prstGeom>
          <a:noFill/>
        </p:spPr>
        <p:txBody>
          <a:bodyPr wrap="square" lIns="91440" tIns="45720" rIns="91440" bIns="45720" rtlCol="0" anchor="t">
            <a:spAutoFit/>
          </a:bodyPr>
          <a:lstStyle/>
          <a:p>
            <a:pPr algn="ctr"/>
            <a:r>
              <a:rPr lang="en-US" sz="1800" i="1">
                <a:effectLst/>
                <a:latin typeface="League Spartan" pitchFamily="2" charset="0"/>
              </a:rPr>
              <a:t>“Food - not only the cost of food but also the cost of going to get food…and fuel (I feel like I am never out the petrol stations) but the cost of transport around here is not much better.”</a:t>
            </a:r>
            <a:r>
              <a:rPr lang="en-US" sz="1800" i="0">
                <a:effectLst/>
                <a:latin typeface="League Spartan" pitchFamily="2" charset="0"/>
              </a:rPr>
              <a:t> </a:t>
            </a:r>
            <a:endParaRPr lang="en-US">
              <a:latin typeface="League Spartan" pitchFamily="2" charset="0"/>
            </a:endParaRPr>
          </a:p>
        </p:txBody>
      </p:sp>
      <p:sp>
        <p:nvSpPr>
          <p:cNvPr id="12" name="TextBox 11">
            <a:extLst>
              <a:ext uri="{FF2B5EF4-FFF2-40B4-BE49-F238E27FC236}">
                <a16:creationId xmlns:a16="http://schemas.microsoft.com/office/drawing/2014/main" id="{62662F10-516E-9F8B-606A-21E977D079F6}"/>
              </a:ext>
            </a:extLst>
          </p:cNvPr>
          <p:cNvSpPr txBox="1"/>
          <p:nvPr/>
        </p:nvSpPr>
        <p:spPr>
          <a:xfrm>
            <a:off x="764670" y="1536174"/>
            <a:ext cx="4743451" cy="3785652"/>
          </a:xfrm>
          <a:prstGeom prst="rect">
            <a:avLst/>
          </a:prstGeom>
          <a:noFill/>
        </p:spPr>
        <p:txBody>
          <a:bodyPr wrap="square" rtlCol="0">
            <a:spAutoFit/>
          </a:bodyPr>
          <a:lstStyle/>
          <a:p>
            <a:r>
              <a:rPr lang="en-US" sz="2800" b="1">
                <a:solidFill>
                  <a:schemeClr val="bg1"/>
                </a:solidFill>
              </a:rPr>
              <a:t>Local community stores costs in rural and island areas were 44% higher on the mainland and 27% higher on islands than the equivalent in a supermarket.</a:t>
            </a:r>
          </a:p>
          <a:p>
            <a:endParaRPr lang="en-US" b="1">
              <a:solidFill>
                <a:schemeClr val="bg1"/>
              </a:solidFill>
            </a:endParaRPr>
          </a:p>
          <a:p>
            <a:r>
              <a:rPr lang="en-US">
                <a:solidFill>
                  <a:schemeClr val="bg1"/>
                </a:solidFill>
              </a:rPr>
              <a:t>(Scottish Government, Poverty in Rural Scotland: A Review of the Evidence, 2021)</a:t>
            </a:r>
          </a:p>
          <a:p>
            <a:endParaRPr lang="en-GB"/>
          </a:p>
        </p:txBody>
      </p:sp>
    </p:spTree>
    <p:extLst>
      <p:ext uri="{BB962C8B-B14F-4D97-AF65-F5344CB8AC3E}">
        <p14:creationId xmlns:p14="http://schemas.microsoft.com/office/powerpoint/2010/main" val="1074447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League Spartan"/>
        <a:ea typeface=""/>
        <a:cs typeface=""/>
      </a:majorFont>
      <a:minorFont>
        <a:latin typeface="League Spart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28be79-ead9-4d16-8441-d4b8c26ec912">
      <Terms xmlns="http://schemas.microsoft.com/office/infopath/2007/PartnerControls"/>
    </lcf76f155ced4ddcb4097134ff3c332f>
    <TaxCatchAll xmlns="274ae35a-0fe9-4fdd-8ae6-8ae6db837a49" xsi:nil="true"/>
    <SharedWithUsers xmlns="274ae35a-0fe9-4fdd-8ae6-8ae6db837a49">
      <UserInfo>
        <DisplayName>Suzi Murning</DisplayName>
        <AccountId>37</AccountId>
        <AccountType/>
      </UserInfo>
      <UserInfo>
        <DisplayName>Christine McCaig</DisplayName>
        <AccountId>31</AccountId>
        <AccountType/>
      </UserInfo>
      <UserInfo>
        <DisplayName>Ruth Boyle</DisplayName>
        <AccountId>413</AccountId>
        <AccountType/>
      </UserInfo>
      <UserInfo>
        <DisplayName>Lynn Anderson</DisplayName>
        <AccountId>33</AccountId>
        <AccountType/>
      </UserInfo>
      <UserInfo>
        <DisplayName>Peter Kelly</DisplayName>
        <AccountId>14</AccountId>
        <AccountType/>
      </UserInfo>
      <UserInfo>
        <DisplayName>David Eyre</DisplayName>
        <AccountId>215</AccountId>
        <AccountType/>
      </UserInfo>
      <UserInfo>
        <DisplayName>Fiona McHardy</DisplayName>
        <AccountId>15</AccountId>
        <AccountType/>
      </UserInfo>
      <UserInfo>
        <DisplayName>David Reilly</DisplayName>
        <AccountId>163</AccountId>
        <AccountType/>
      </UserInfo>
      <UserInfo>
        <DisplayName>Sinead Howell</DisplayName>
        <AccountId>9</AccountId>
        <AccountType/>
      </UserInfo>
      <UserInfo>
        <DisplayName>Isla Gildea</DisplayName>
        <AccountId>198</AccountId>
        <AccountType/>
      </UserInfo>
      <UserInfo>
        <DisplayName>Ralph Hartley</DisplayName>
        <AccountId>676</AccountId>
        <AccountType/>
      </UserInfo>
      <UserInfo>
        <DisplayName>Aditi Jehangir</DisplayName>
        <AccountId>830</AccountId>
        <AccountType/>
      </UserInfo>
      <UserInfo>
        <DisplayName>Nicola Bowman</DisplayName>
        <AccountId>667</AccountId>
        <AccountType/>
      </UserInfo>
      <UserInfo>
        <DisplayName>Rachel Morrison-McCormick</DisplayName>
        <AccountId>35</AccountId>
        <AccountType/>
      </UserInfo>
      <UserInfo>
        <DisplayName>Sheena McBeth</DisplayName>
        <AccountId>703</AccountId>
        <AccountType/>
      </UserInfo>
      <UserInfo>
        <DisplayName>Chloe Campbell</DisplayName>
        <AccountId>810</AccountId>
        <AccountType/>
      </UserInfo>
      <UserInfo>
        <DisplayName>Isla McIntosh</DisplayName>
        <AccountId>711</AccountId>
        <AccountType/>
      </UserInfo>
      <UserInfo>
        <DisplayName>Laura Robertson</DisplayName>
        <AccountId>18</AccountId>
        <AccountType/>
      </UserInfo>
      <UserInfo>
        <DisplayName>Patricia Di-Tommaso</DisplayName>
        <AccountId>34</AccountId>
        <AccountType/>
      </UserInfo>
      <UserInfo>
        <DisplayName>Anna Hirvonen</DisplayName>
        <AccountId>30</AccountId>
        <AccountType/>
      </UserInfo>
      <UserInfo>
        <DisplayName>Andrew Bogan</DisplayName>
        <AccountId>133</AccountId>
        <AccountType/>
      </UserInfo>
      <UserInfo>
        <DisplayName>Anna Murphy</DisplayName>
        <AccountId>336</AccountId>
        <AccountType/>
      </UserInfo>
      <UserInfo>
        <DisplayName>Maëlle Duchemin-Pelletier</DisplayName>
        <AccountId>592</AccountId>
        <AccountType/>
      </UserInfo>
      <UserInfo>
        <DisplayName>Alyson Laird</DisplayName>
        <AccountId>331</AccountId>
        <AccountType/>
      </UserInfo>
      <UserInfo>
        <DisplayName>Merete Ogah</DisplayName>
        <AccountId>940</AccountId>
        <AccountType/>
      </UserInfo>
      <UserInfo>
        <DisplayName>Becky Hothersall</DisplayName>
        <AccountId>664</AccountId>
        <AccountType/>
      </UserInfo>
      <UserInfo>
        <DisplayName>Lydia Murphy</DisplayName>
        <AccountId>189</AccountId>
        <AccountType/>
      </UserInfo>
      <UserInfo>
        <DisplayName>Paul Pearson</DisplayName>
        <AccountId>190</AccountId>
        <AccountType/>
      </UserInfo>
      <UserInfo>
        <DisplayName>Katie Cunningham</DisplayName>
        <AccountId>845</AccountId>
        <AccountType/>
      </UserInfo>
      <UserInfo>
        <DisplayName>Anne McCormack</DisplayName>
        <AccountId>663</AccountId>
        <AccountType/>
      </UserInfo>
      <UserInfo>
        <DisplayName>Judit Preiss</DisplayName>
        <AccountId>12</AccountId>
        <AccountType/>
      </UserInfo>
      <UserInfo>
        <DisplayName>Steven Drew</DisplayName>
        <AccountId>118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00E9703C670EF418DC32DB40383C499" ma:contentTypeVersion="15" ma:contentTypeDescription="Create a new document." ma:contentTypeScope="" ma:versionID="66bb034e0165598c34e38ca35d2fcc4c">
  <xsd:schema xmlns:xsd="http://www.w3.org/2001/XMLSchema" xmlns:xs="http://www.w3.org/2001/XMLSchema" xmlns:p="http://schemas.microsoft.com/office/2006/metadata/properties" xmlns:ns2="0b28be79-ead9-4d16-8441-d4b8c26ec912" xmlns:ns3="274ae35a-0fe9-4fdd-8ae6-8ae6db837a49" targetNamespace="http://schemas.microsoft.com/office/2006/metadata/properties" ma:root="true" ma:fieldsID="cdfc84ab4911332a9ab7ec6e3c07d68b" ns2:_="" ns3:_="">
    <xsd:import namespace="0b28be79-ead9-4d16-8441-d4b8c26ec912"/>
    <xsd:import namespace="274ae35a-0fe9-4fdd-8ae6-8ae6db837a4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28be79-ead9-4d16-8441-d4b8c26ec9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3839d15-f03e-45a7-8f1d-a98c6a919e36"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74ae35a-0fe9-4fdd-8ae6-8ae6db837a4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f3d2d157-7008-444b-b0e9-fd1af076f0a1}" ma:internalName="TaxCatchAll" ma:showField="CatchAllData" ma:web="274ae35a-0fe9-4fdd-8ae6-8ae6db837a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A9E1B5-28F7-44DD-B397-E1ABFDD7C3F2}">
  <ds:schemaRefs>
    <ds:schemaRef ds:uri="0b28be79-ead9-4d16-8441-d4b8c26ec912"/>
    <ds:schemaRef ds:uri="274ae35a-0fe9-4fdd-8ae6-8ae6db837a4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B98276B-4A11-4DD8-832D-38FABAD151AF}">
  <ds:schemaRefs>
    <ds:schemaRef ds:uri="http://schemas.microsoft.com/sharepoint/v3/contenttype/forms"/>
  </ds:schemaRefs>
</ds:datastoreItem>
</file>

<file path=customXml/itemProps3.xml><?xml version="1.0" encoding="utf-8"?>
<ds:datastoreItem xmlns:ds="http://schemas.openxmlformats.org/officeDocument/2006/customXml" ds:itemID="{30FBB5AE-6D9A-4F91-9529-6C72240D6BB1}">
  <ds:schemaRefs>
    <ds:schemaRef ds:uri="0b28be79-ead9-4d16-8441-d4b8c26ec912"/>
    <ds:schemaRef ds:uri="274ae35a-0fe9-4fdd-8ae6-8ae6db837a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13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Eyre</dc:creator>
  <cp:revision>2</cp:revision>
  <dcterms:created xsi:type="dcterms:W3CDTF">2022-11-15T14:44:44Z</dcterms:created>
  <dcterms:modified xsi:type="dcterms:W3CDTF">2024-11-12T16:32:32Z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0x010100300E9703C670EF418DC32DB40383C499</vt:lpwstr>
  </property>
  <property fmtid="{D5CDD505-2E9C-101B-9397-08002B2CF9AE}" pid="3" name="MediaServiceImageTags">
    <vt:lpwstr/>
  </property>
</Properties>
</file>